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28"/>
  </p:notesMasterIdLst>
  <p:sldIdLst>
    <p:sldId id="317" r:id="rId4"/>
    <p:sldId id="318" r:id="rId5"/>
    <p:sldId id="535" r:id="rId6"/>
    <p:sldId id="371" r:id="rId7"/>
    <p:sldId id="372" r:id="rId8"/>
    <p:sldId id="268" r:id="rId9"/>
    <p:sldId id="384" r:id="rId10"/>
    <p:sldId id="548" r:id="rId11"/>
    <p:sldId id="549" r:id="rId12"/>
    <p:sldId id="520" r:id="rId13"/>
    <p:sldId id="550" r:id="rId14"/>
    <p:sldId id="554" r:id="rId15"/>
    <p:sldId id="555" r:id="rId16"/>
    <p:sldId id="557" r:id="rId17"/>
    <p:sldId id="386" r:id="rId18"/>
    <p:sldId id="556" r:id="rId19"/>
    <p:sldId id="546" r:id="rId20"/>
    <p:sldId id="547" r:id="rId21"/>
    <p:sldId id="560" r:id="rId22"/>
    <p:sldId id="558" r:id="rId23"/>
    <p:sldId id="559" r:id="rId24"/>
    <p:sldId id="380" r:id="rId25"/>
    <p:sldId id="381" r:id="rId26"/>
    <p:sldId id="383" r:id="rId27"/>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2467D3-3067-9627-1C77-4AE20674B6C5}" name="PEYRON Virginie" initials="PV" userId="S::virginie.peyron@hautes-alpes.fr::2b7ba110-c6b9-490b-ad13-ad1fc15703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ice BUFFAVAND" initials="AB" lastIdx="44" clrIdx="0"/>
  <p:cmAuthor id="2" name="Caroline Jaillet" initials="CJ" lastIdx="42" clrIdx="1"/>
  <p:cmAuthor id="3" name="ekeryer" initials="e" lastIdx="24" clrIdx="2"/>
  <p:cmAuthor id="4" name="Jaillet, Caroline" initials="JC" lastIdx="1" clrIdx="3">
    <p:extLst>
      <p:ext uri="{19B8F6BF-5375-455C-9EA6-DF929625EA0E}">
        <p15:presenceInfo xmlns:p15="http://schemas.microsoft.com/office/powerpoint/2012/main" userId="S::cjaillet@kpmg.fr::750d3505-fd14-440d-b87b-cf780cf276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3B9"/>
    <a:srgbClr val="D33510"/>
    <a:srgbClr val="B73720"/>
    <a:srgbClr val="D9D9D9"/>
    <a:srgbClr val="919294"/>
    <a:srgbClr val="EDB600"/>
    <a:srgbClr val="FF0000"/>
    <a:srgbClr val="9E60A6"/>
    <a:srgbClr val="FFF7C7"/>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4079C-E5D4-45EC-8336-2EE9C4EC82EC}" v="16" dt="2022-07-07T09:39:43.48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16" autoAdjust="0"/>
    <p:restoredTop sz="94639" autoAdjust="0"/>
  </p:normalViewPr>
  <p:slideViewPr>
    <p:cSldViewPr>
      <p:cViewPr varScale="1">
        <p:scale>
          <a:sx n="81" d="100"/>
          <a:sy n="81" d="100"/>
        </p:scale>
        <p:origin x="169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6" d="100"/>
          <a:sy n="46" d="100"/>
        </p:scale>
        <p:origin x="2808" y="3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0FE53-9750-4837-88C7-308C777FF67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C9D8A431-C88E-41E4-8A4B-D95DF115B398}">
      <dgm:prSet phldrT="[Texte]" custT="1"/>
      <dgm:spPr>
        <a:solidFill>
          <a:srgbClr val="B73720"/>
        </a:solidFill>
      </dgm:spPr>
      <dgm:t>
        <a:bodyPr/>
        <a:lstStyle/>
        <a:p>
          <a:r>
            <a:rPr lang="fr-FR" sz="1400" dirty="0"/>
            <a:t>Une réalisation marquante</a:t>
          </a:r>
        </a:p>
      </dgm:t>
    </dgm:pt>
    <dgm:pt modelId="{0818693A-3334-4B09-8F9E-82FDEB77AB83}" type="parTrans" cxnId="{12814D53-722B-4EFE-8622-8025A0BDFA17}">
      <dgm:prSet/>
      <dgm:spPr/>
      <dgm:t>
        <a:bodyPr/>
        <a:lstStyle/>
        <a:p>
          <a:endParaRPr lang="fr-FR" sz="1400"/>
        </a:p>
      </dgm:t>
    </dgm:pt>
    <dgm:pt modelId="{E1263E2A-D6CF-4E40-9D4E-33560AEE3A39}" type="sibTrans" cxnId="{12814D53-722B-4EFE-8622-8025A0BDFA17}">
      <dgm:prSet/>
      <dgm:spPr/>
      <dgm:t>
        <a:bodyPr/>
        <a:lstStyle/>
        <a:p>
          <a:endParaRPr lang="fr-FR" sz="1400"/>
        </a:p>
      </dgm:t>
    </dgm:pt>
    <dgm:pt modelId="{4D6AEA9D-D558-456E-B943-C3F63CC8E49F}">
      <dgm:prSet phldrT="[Texte]" custT="1"/>
      <dgm:spPr>
        <a:solidFill>
          <a:srgbClr val="B73720"/>
        </a:solidFill>
      </dgm:spPr>
      <dgm:t>
        <a:bodyPr/>
        <a:lstStyle/>
        <a:p>
          <a:r>
            <a:rPr lang="fr-FR" sz="1400" dirty="0"/>
            <a:t>Un effet positif </a:t>
          </a:r>
        </a:p>
      </dgm:t>
    </dgm:pt>
    <dgm:pt modelId="{167CC5DF-DCD7-4E4A-B138-11AA47A2B043}" type="parTrans" cxnId="{621AF6B5-CF8B-458F-BF82-0371A06F0CC5}">
      <dgm:prSet/>
      <dgm:spPr/>
      <dgm:t>
        <a:bodyPr/>
        <a:lstStyle/>
        <a:p>
          <a:endParaRPr lang="fr-FR" sz="1400"/>
        </a:p>
      </dgm:t>
    </dgm:pt>
    <dgm:pt modelId="{C67422C8-E416-4BFB-9191-BFFBF7FE9EC3}" type="sibTrans" cxnId="{621AF6B5-CF8B-458F-BF82-0371A06F0CC5}">
      <dgm:prSet/>
      <dgm:spPr/>
      <dgm:t>
        <a:bodyPr/>
        <a:lstStyle/>
        <a:p>
          <a:endParaRPr lang="fr-FR" sz="1400"/>
        </a:p>
      </dgm:t>
    </dgm:pt>
    <dgm:pt modelId="{61CDB920-B160-4C1A-B72A-1A9E5221111C}">
      <dgm:prSet phldrT="[Texte]" custT="1"/>
      <dgm:spPr>
        <a:solidFill>
          <a:srgbClr val="B73720"/>
        </a:solidFill>
      </dgm:spPr>
      <dgm:t>
        <a:bodyPr/>
        <a:lstStyle/>
        <a:p>
          <a:r>
            <a:rPr lang="fr-FR" sz="1400" dirty="0"/>
            <a:t>Un regret</a:t>
          </a:r>
        </a:p>
      </dgm:t>
    </dgm:pt>
    <dgm:pt modelId="{BAF3EF2E-AF1C-409B-A597-B6E455AD28B7}" type="parTrans" cxnId="{5897355E-D029-4383-81E1-4795E09270C9}">
      <dgm:prSet/>
      <dgm:spPr/>
      <dgm:t>
        <a:bodyPr/>
        <a:lstStyle/>
        <a:p>
          <a:endParaRPr lang="fr-FR" sz="1400"/>
        </a:p>
      </dgm:t>
    </dgm:pt>
    <dgm:pt modelId="{C809B028-0C3A-4EEA-8CEA-8611669BE53F}" type="sibTrans" cxnId="{5897355E-D029-4383-81E1-4795E09270C9}">
      <dgm:prSet/>
      <dgm:spPr/>
      <dgm:t>
        <a:bodyPr/>
        <a:lstStyle/>
        <a:p>
          <a:endParaRPr lang="fr-FR" sz="1400"/>
        </a:p>
      </dgm:t>
    </dgm:pt>
    <dgm:pt modelId="{4FF89562-7348-4DC6-ABB3-073B884AD26A}">
      <dgm:prSet phldrT="[Texte]" custT="1"/>
      <dgm:spPr>
        <a:solidFill>
          <a:srgbClr val="B73720"/>
        </a:solidFill>
      </dgm:spPr>
      <dgm:t>
        <a:bodyPr/>
        <a:lstStyle/>
        <a:p>
          <a:r>
            <a:rPr lang="fr-FR" sz="1400" dirty="0"/>
            <a:t>Un mot pour décrire le précédent schéma</a:t>
          </a:r>
        </a:p>
      </dgm:t>
    </dgm:pt>
    <dgm:pt modelId="{21C74F6E-3924-4166-A343-B9AC476519F7}" type="parTrans" cxnId="{1F0EF746-68F5-445D-AF7C-D4853591F7A0}">
      <dgm:prSet/>
      <dgm:spPr/>
      <dgm:t>
        <a:bodyPr/>
        <a:lstStyle/>
        <a:p>
          <a:endParaRPr lang="fr-FR" sz="1400"/>
        </a:p>
      </dgm:t>
    </dgm:pt>
    <dgm:pt modelId="{8A5E0F41-B402-4CC8-BAE5-C32F45816602}" type="sibTrans" cxnId="{1F0EF746-68F5-445D-AF7C-D4853591F7A0}">
      <dgm:prSet/>
      <dgm:spPr/>
      <dgm:t>
        <a:bodyPr/>
        <a:lstStyle/>
        <a:p>
          <a:endParaRPr lang="fr-FR" sz="1400"/>
        </a:p>
      </dgm:t>
    </dgm:pt>
    <dgm:pt modelId="{856EC963-93DF-4966-9810-6F1D1240F435}" type="pres">
      <dgm:prSet presAssocID="{0EE0FE53-9750-4837-88C7-308C777FF670}" presName="diagram" presStyleCnt="0">
        <dgm:presLayoutVars>
          <dgm:dir/>
          <dgm:resizeHandles val="exact"/>
        </dgm:presLayoutVars>
      </dgm:prSet>
      <dgm:spPr/>
    </dgm:pt>
    <dgm:pt modelId="{33E7E8CA-2AD2-42CB-B5CC-5E875CE1889F}" type="pres">
      <dgm:prSet presAssocID="{4FF89562-7348-4DC6-ABB3-073B884AD26A}" presName="node" presStyleLbl="node1" presStyleIdx="0" presStyleCnt="4">
        <dgm:presLayoutVars>
          <dgm:bulletEnabled val="1"/>
        </dgm:presLayoutVars>
      </dgm:prSet>
      <dgm:spPr/>
    </dgm:pt>
    <dgm:pt modelId="{3D9AFF54-CFF7-4FB7-89DE-13F52CC807AC}" type="pres">
      <dgm:prSet presAssocID="{8A5E0F41-B402-4CC8-BAE5-C32F45816602}" presName="sibTrans" presStyleCnt="0"/>
      <dgm:spPr/>
    </dgm:pt>
    <dgm:pt modelId="{C2C96D2B-8D9D-42DF-B755-39461F02D9B0}" type="pres">
      <dgm:prSet presAssocID="{C9D8A431-C88E-41E4-8A4B-D95DF115B398}" presName="node" presStyleLbl="node1" presStyleIdx="1" presStyleCnt="4">
        <dgm:presLayoutVars>
          <dgm:bulletEnabled val="1"/>
        </dgm:presLayoutVars>
      </dgm:prSet>
      <dgm:spPr/>
    </dgm:pt>
    <dgm:pt modelId="{24F40ABE-5C12-42A3-80E7-FC72FB90FB39}" type="pres">
      <dgm:prSet presAssocID="{E1263E2A-D6CF-4E40-9D4E-33560AEE3A39}" presName="sibTrans" presStyleCnt="0"/>
      <dgm:spPr/>
    </dgm:pt>
    <dgm:pt modelId="{F5F2A487-C1FC-431C-9272-945750D13B20}" type="pres">
      <dgm:prSet presAssocID="{4D6AEA9D-D558-456E-B943-C3F63CC8E49F}" presName="node" presStyleLbl="node1" presStyleIdx="2" presStyleCnt="4">
        <dgm:presLayoutVars>
          <dgm:bulletEnabled val="1"/>
        </dgm:presLayoutVars>
      </dgm:prSet>
      <dgm:spPr/>
    </dgm:pt>
    <dgm:pt modelId="{9C5C9EFA-4683-4A4C-9F57-3CEE607DCD12}" type="pres">
      <dgm:prSet presAssocID="{C67422C8-E416-4BFB-9191-BFFBF7FE9EC3}" presName="sibTrans" presStyleCnt="0"/>
      <dgm:spPr/>
    </dgm:pt>
    <dgm:pt modelId="{45A3659D-03EA-4862-A2C3-6F1370154062}" type="pres">
      <dgm:prSet presAssocID="{61CDB920-B160-4C1A-B72A-1A9E5221111C}" presName="node" presStyleLbl="node1" presStyleIdx="3" presStyleCnt="4">
        <dgm:presLayoutVars>
          <dgm:bulletEnabled val="1"/>
        </dgm:presLayoutVars>
      </dgm:prSet>
      <dgm:spPr/>
    </dgm:pt>
  </dgm:ptLst>
  <dgm:cxnLst>
    <dgm:cxn modelId="{BEB4A32D-0E9B-4165-81C6-7873D89DC083}" type="presOf" srcId="{0EE0FE53-9750-4837-88C7-308C777FF670}" destId="{856EC963-93DF-4966-9810-6F1D1240F435}" srcOrd="0" destOrd="0" presId="urn:microsoft.com/office/officeart/2005/8/layout/default"/>
    <dgm:cxn modelId="{0D7F7F3A-7055-475A-8156-F26AAE48CED3}" type="presOf" srcId="{C9D8A431-C88E-41E4-8A4B-D95DF115B398}" destId="{C2C96D2B-8D9D-42DF-B755-39461F02D9B0}" srcOrd="0" destOrd="0" presId="urn:microsoft.com/office/officeart/2005/8/layout/default"/>
    <dgm:cxn modelId="{5897355E-D029-4383-81E1-4795E09270C9}" srcId="{0EE0FE53-9750-4837-88C7-308C777FF670}" destId="{61CDB920-B160-4C1A-B72A-1A9E5221111C}" srcOrd="3" destOrd="0" parTransId="{BAF3EF2E-AF1C-409B-A597-B6E455AD28B7}" sibTransId="{C809B028-0C3A-4EEA-8CEA-8611669BE53F}"/>
    <dgm:cxn modelId="{1F0EF746-68F5-445D-AF7C-D4853591F7A0}" srcId="{0EE0FE53-9750-4837-88C7-308C777FF670}" destId="{4FF89562-7348-4DC6-ABB3-073B884AD26A}" srcOrd="0" destOrd="0" parTransId="{21C74F6E-3924-4166-A343-B9AC476519F7}" sibTransId="{8A5E0F41-B402-4CC8-BAE5-C32F45816602}"/>
    <dgm:cxn modelId="{12814D53-722B-4EFE-8622-8025A0BDFA17}" srcId="{0EE0FE53-9750-4837-88C7-308C777FF670}" destId="{C9D8A431-C88E-41E4-8A4B-D95DF115B398}" srcOrd="1" destOrd="0" parTransId="{0818693A-3334-4B09-8F9E-82FDEB77AB83}" sibTransId="{E1263E2A-D6CF-4E40-9D4E-33560AEE3A39}"/>
    <dgm:cxn modelId="{B9F15292-6E7F-4172-86C2-5F02C87B5356}" type="presOf" srcId="{4FF89562-7348-4DC6-ABB3-073B884AD26A}" destId="{33E7E8CA-2AD2-42CB-B5CC-5E875CE1889F}" srcOrd="0" destOrd="0" presId="urn:microsoft.com/office/officeart/2005/8/layout/default"/>
    <dgm:cxn modelId="{F2818397-AB8A-4EEE-8CB9-22AC5865F04B}" type="presOf" srcId="{4D6AEA9D-D558-456E-B943-C3F63CC8E49F}" destId="{F5F2A487-C1FC-431C-9272-945750D13B20}" srcOrd="0" destOrd="0" presId="urn:microsoft.com/office/officeart/2005/8/layout/default"/>
    <dgm:cxn modelId="{621AF6B5-CF8B-458F-BF82-0371A06F0CC5}" srcId="{0EE0FE53-9750-4837-88C7-308C777FF670}" destId="{4D6AEA9D-D558-456E-B943-C3F63CC8E49F}" srcOrd="2" destOrd="0" parTransId="{167CC5DF-DCD7-4E4A-B138-11AA47A2B043}" sibTransId="{C67422C8-E416-4BFB-9191-BFFBF7FE9EC3}"/>
    <dgm:cxn modelId="{0F5A33C6-1ED3-4912-91AC-12C97F0AE311}" type="presOf" srcId="{61CDB920-B160-4C1A-B72A-1A9E5221111C}" destId="{45A3659D-03EA-4862-A2C3-6F1370154062}" srcOrd="0" destOrd="0" presId="urn:microsoft.com/office/officeart/2005/8/layout/default"/>
    <dgm:cxn modelId="{072396D7-FB7A-4227-B8AB-3DAE1F928273}" type="presParOf" srcId="{856EC963-93DF-4966-9810-6F1D1240F435}" destId="{33E7E8CA-2AD2-42CB-B5CC-5E875CE1889F}" srcOrd="0" destOrd="0" presId="urn:microsoft.com/office/officeart/2005/8/layout/default"/>
    <dgm:cxn modelId="{5E195666-78BC-4765-812D-31CE3ABF5E9D}" type="presParOf" srcId="{856EC963-93DF-4966-9810-6F1D1240F435}" destId="{3D9AFF54-CFF7-4FB7-89DE-13F52CC807AC}" srcOrd="1" destOrd="0" presId="urn:microsoft.com/office/officeart/2005/8/layout/default"/>
    <dgm:cxn modelId="{9120F7BA-FAD9-478F-891C-0579770BDEDE}" type="presParOf" srcId="{856EC963-93DF-4966-9810-6F1D1240F435}" destId="{C2C96D2B-8D9D-42DF-B755-39461F02D9B0}" srcOrd="2" destOrd="0" presId="urn:microsoft.com/office/officeart/2005/8/layout/default"/>
    <dgm:cxn modelId="{10CAC922-9BC5-4D60-B75D-8FDABF258585}" type="presParOf" srcId="{856EC963-93DF-4966-9810-6F1D1240F435}" destId="{24F40ABE-5C12-42A3-80E7-FC72FB90FB39}" srcOrd="3" destOrd="0" presId="urn:microsoft.com/office/officeart/2005/8/layout/default"/>
    <dgm:cxn modelId="{06918E18-43F4-48D2-8367-93C6E912A9F4}" type="presParOf" srcId="{856EC963-93DF-4966-9810-6F1D1240F435}" destId="{F5F2A487-C1FC-431C-9272-945750D13B20}" srcOrd="4" destOrd="0" presId="urn:microsoft.com/office/officeart/2005/8/layout/default"/>
    <dgm:cxn modelId="{EF1AB6C0-22ED-4AC7-BAE9-48BE7AD0D698}" type="presParOf" srcId="{856EC963-93DF-4966-9810-6F1D1240F435}" destId="{9C5C9EFA-4683-4A4C-9F57-3CEE607DCD12}" srcOrd="5" destOrd="0" presId="urn:microsoft.com/office/officeart/2005/8/layout/default"/>
    <dgm:cxn modelId="{6930D6BF-475A-4630-A0A3-570B8D9EE776}" type="presParOf" srcId="{856EC963-93DF-4966-9810-6F1D1240F435}" destId="{45A3659D-03EA-4862-A2C3-6F13701540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7E8CA-2AD2-42CB-B5CC-5E875CE1889F}">
      <dsp:nvSpPr>
        <dsp:cNvPr id="0" name=""/>
        <dsp:cNvSpPr/>
      </dsp:nvSpPr>
      <dsp:spPr>
        <a:xfrm>
          <a:off x="263239" y="349"/>
          <a:ext cx="1903834" cy="1142300"/>
        </a:xfrm>
        <a:prstGeom prst="rect">
          <a:avLst/>
        </a:prstGeom>
        <a:solidFill>
          <a:srgbClr val="B737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Un mot pour décrire le précédent schéma</a:t>
          </a:r>
        </a:p>
      </dsp:txBody>
      <dsp:txXfrm>
        <a:off x="263239" y="349"/>
        <a:ext cx="1903834" cy="1142300"/>
      </dsp:txXfrm>
    </dsp:sp>
    <dsp:sp modelId="{C2C96D2B-8D9D-42DF-B755-39461F02D9B0}">
      <dsp:nvSpPr>
        <dsp:cNvPr id="0" name=""/>
        <dsp:cNvSpPr/>
      </dsp:nvSpPr>
      <dsp:spPr>
        <a:xfrm>
          <a:off x="2357457" y="349"/>
          <a:ext cx="1903834" cy="1142300"/>
        </a:xfrm>
        <a:prstGeom prst="rect">
          <a:avLst/>
        </a:prstGeom>
        <a:solidFill>
          <a:srgbClr val="B737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Une réalisation marquante</a:t>
          </a:r>
        </a:p>
      </dsp:txBody>
      <dsp:txXfrm>
        <a:off x="2357457" y="349"/>
        <a:ext cx="1903834" cy="1142300"/>
      </dsp:txXfrm>
    </dsp:sp>
    <dsp:sp modelId="{F5F2A487-C1FC-431C-9272-945750D13B20}">
      <dsp:nvSpPr>
        <dsp:cNvPr id="0" name=""/>
        <dsp:cNvSpPr/>
      </dsp:nvSpPr>
      <dsp:spPr>
        <a:xfrm>
          <a:off x="4451675" y="349"/>
          <a:ext cx="1903834" cy="1142300"/>
        </a:xfrm>
        <a:prstGeom prst="rect">
          <a:avLst/>
        </a:prstGeom>
        <a:solidFill>
          <a:srgbClr val="B737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Un effet positif </a:t>
          </a:r>
        </a:p>
      </dsp:txBody>
      <dsp:txXfrm>
        <a:off x="4451675" y="349"/>
        <a:ext cx="1903834" cy="1142300"/>
      </dsp:txXfrm>
    </dsp:sp>
    <dsp:sp modelId="{45A3659D-03EA-4862-A2C3-6F1370154062}">
      <dsp:nvSpPr>
        <dsp:cNvPr id="0" name=""/>
        <dsp:cNvSpPr/>
      </dsp:nvSpPr>
      <dsp:spPr>
        <a:xfrm>
          <a:off x="6545893" y="349"/>
          <a:ext cx="1903834" cy="1142300"/>
        </a:xfrm>
        <a:prstGeom prst="rect">
          <a:avLst/>
        </a:prstGeom>
        <a:solidFill>
          <a:srgbClr val="B737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Un regret</a:t>
          </a:r>
        </a:p>
      </dsp:txBody>
      <dsp:txXfrm>
        <a:off x="6545893" y="349"/>
        <a:ext cx="1903834" cy="11423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879C236-6C0B-413D-89D4-DF4F739E143F}" type="datetimeFigureOut">
              <a:rPr lang="fr-FR" smtClean="0"/>
              <a:t>18/07/2022</a:t>
            </a:fld>
            <a:endParaRPr lang="fr-FR"/>
          </a:p>
        </p:txBody>
      </p:sp>
      <p:sp>
        <p:nvSpPr>
          <p:cNvPr id="4" name="Espace réservé de l'image des diapositives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405152D3-4EA4-4EF0-87C9-3707B832B546}" type="slidenum">
              <a:rPr lang="fr-FR" smtClean="0"/>
              <a:t>‹N°›</a:t>
            </a:fld>
            <a:endParaRPr lang="fr-FR"/>
          </a:p>
        </p:txBody>
      </p:sp>
    </p:spTree>
    <p:extLst>
      <p:ext uri="{BB962C8B-B14F-4D97-AF65-F5344CB8AC3E}">
        <p14:creationId xmlns:p14="http://schemas.microsoft.com/office/powerpoint/2010/main" val="1266363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1</a:t>
            </a:fld>
            <a:endParaRPr lang="fr-FR" dirty="0"/>
          </a:p>
        </p:txBody>
      </p:sp>
    </p:spTree>
    <p:extLst>
      <p:ext uri="{BB962C8B-B14F-4D97-AF65-F5344CB8AC3E}">
        <p14:creationId xmlns:p14="http://schemas.microsoft.com/office/powerpoint/2010/main" val="343892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20</a:t>
            </a:fld>
            <a:endParaRPr lang="fr-FR" dirty="0"/>
          </a:p>
        </p:txBody>
      </p:sp>
    </p:spTree>
    <p:extLst>
      <p:ext uri="{BB962C8B-B14F-4D97-AF65-F5344CB8AC3E}">
        <p14:creationId xmlns:p14="http://schemas.microsoft.com/office/powerpoint/2010/main" val="725804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21</a:t>
            </a:fld>
            <a:endParaRPr lang="fr-FR" dirty="0"/>
          </a:p>
        </p:txBody>
      </p:sp>
    </p:spTree>
    <p:extLst>
      <p:ext uri="{BB962C8B-B14F-4D97-AF65-F5344CB8AC3E}">
        <p14:creationId xmlns:p14="http://schemas.microsoft.com/office/powerpoint/2010/main" val="1148574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23</a:t>
            </a:fld>
            <a:endParaRPr lang="fr-FR" dirty="0"/>
          </a:p>
        </p:txBody>
      </p:sp>
    </p:spTree>
    <p:extLst>
      <p:ext uri="{BB962C8B-B14F-4D97-AF65-F5344CB8AC3E}">
        <p14:creationId xmlns:p14="http://schemas.microsoft.com/office/powerpoint/2010/main" val="1509729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24</a:t>
            </a:fld>
            <a:endParaRPr lang="fr-FR" dirty="0"/>
          </a:p>
        </p:txBody>
      </p:sp>
    </p:spTree>
    <p:extLst>
      <p:ext uri="{BB962C8B-B14F-4D97-AF65-F5344CB8AC3E}">
        <p14:creationId xmlns:p14="http://schemas.microsoft.com/office/powerpoint/2010/main" val="1805038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2</a:t>
            </a:fld>
            <a:endParaRPr lang="fr-FR" dirty="0"/>
          </a:p>
        </p:txBody>
      </p:sp>
    </p:spTree>
    <p:extLst>
      <p:ext uri="{BB962C8B-B14F-4D97-AF65-F5344CB8AC3E}">
        <p14:creationId xmlns:p14="http://schemas.microsoft.com/office/powerpoint/2010/main" val="189268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FEE106-D861-6343-96FF-5BF90692C3C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27459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6</a:t>
            </a:fld>
            <a:endParaRPr lang="fr-FR" dirty="0"/>
          </a:p>
        </p:txBody>
      </p:sp>
    </p:spTree>
    <p:extLst>
      <p:ext uri="{BB962C8B-B14F-4D97-AF65-F5344CB8AC3E}">
        <p14:creationId xmlns:p14="http://schemas.microsoft.com/office/powerpoint/2010/main" val="1645777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05152D3-4EA4-4EF0-87C9-3707B832B546}" type="slidenum">
              <a:rPr lang="fr-FR" smtClean="0"/>
              <a:t>10</a:t>
            </a:fld>
            <a:endParaRPr lang="fr-FR"/>
          </a:p>
        </p:txBody>
      </p:sp>
    </p:spTree>
    <p:extLst>
      <p:ext uri="{BB962C8B-B14F-4D97-AF65-F5344CB8AC3E}">
        <p14:creationId xmlns:p14="http://schemas.microsoft.com/office/powerpoint/2010/main" val="1320688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05152D3-4EA4-4EF0-87C9-3707B832B546}" type="slidenum">
              <a:rPr lang="fr-FR" smtClean="0"/>
              <a:t>13</a:t>
            </a:fld>
            <a:endParaRPr lang="fr-FR"/>
          </a:p>
        </p:txBody>
      </p:sp>
    </p:spTree>
    <p:extLst>
      <p:ext uri="{BB962C8B-B14F-4D97-AF65-F5344CB8AC3E}">
        <p14:creationId xmlns:p14="http://schemas.microsoft.com/office/powerpoint/2010/main" val="75980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15</a:t>
            </a:fld>
            <a:endParaRPr lang="fr-FR" dirty="0"/>
          </a:p>
        </p:txBody>
      </p:sp>
    </p:spTree>
    <p:extLst>
      <p:ext uri="{BB962C8B-B14F-4D97-AF65-F5344CB8AC3E}">
        <p14:creationId xmlns:p14="http://schemas.microsoft.com/office/powerpoint/2010/main" val="3249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18</a:t>
            </a:fld>
            <a:endParaRPr lang="fr-FR" dirty="0"/>
          </a:p>
        </p:txBody>
      </p:sp>
    </p:spTree>
    <p:extLst>
      <p:ext uri="{BB962C8B-B14F-4D97-AF65-F5344CB8AC3E}">
        <p14:creationId xmlns:p14="http://schemas.microsoft.com/office/powerpoint/2010/main" val="2949610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405152D3-4EA4-4EF0-87C9-3707B832B546}" type="slidenum">
              <a:rPr lang="fr-FR" smtClean="0"/>
              <a:t>19</a:t>
            </a:fld>
            <a:endParaRPr lang="fr-FR" dirty="0"/>
          </a:p>
        </p:txBody>
      </p:sp>
    </p:spTree>
    <p:extLst>
      <p:ext uri="{BB962C8B-B14F-4D97-AF65-F5344CB8AC3E}">
        <p14:creationId xmlns:p14="http://schemas.microsoft.com/office/powerpoint/2010/main" val="213396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DB2390F-97FC-4952-AE94-38D8E21161F1}" type="datetime1">
              <a:rPr lang="fr-FR" smtClean="0"/>
              <a:t>18/07/2022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FD7AD9-FD85-4541-8E58-8C7992675FE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F6D615D-6D20-44FA-A6EC-EBD156996CF5}" type="datetime1">
              <a:rPr lang="fr-FR" smtClean="0"/>
              <a:t>18/07/2022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A4BD3DD-109A-4E14-8002-391551CC563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EF97AA3-0075-44AF-A9C3-43E64BD7B38C}" type="datetime1">
              <a:rPr lang="fr-FR" smtClean="0"/>
              <a:t>18/07/2022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62D640A-C225-46C0-A7AB-53C5DC0A353D}"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ommaire">
    <p:spTree>
      <p:nvGrpSpPr>
        <p:cNvPr id="1" name=""/>
        <p:cNvGrpSpPr/>
        <p:nvPr/>
      </p:nvGrpSpPr>
      <p:grpSpPr>
        <a:xfrm>
          <a:off x="0" y="0"/>
          <a:ext cx="0" cy="0"/>
          <a:chOff x="0" y="0"/>
          <a:chExt cx="0" cy="0"/>
        </a:xfrm>
      </p:grpSpPr>
      <p:sp>
        <p:nvSpPr>
          <p:cNvPr id="2" name="Titre 1"/>
          <p:cNvSpPr>
            <a:spLocks noGrp="1"/>
          </p:cNvSpPr>
          <p:nvPr>
            <p:ph type="title"/>
          </p:nvPr>
        </p:nvSpPr>
        <p:spPr>
          <a:xfrm>
            <a:off x="439738" y="972001"/>
            <a:ext cx="5587320" cy="287771"/>
          </a:xfrm>
        </p:spPr>
        <p:txBody>
          <a:bodyPr/>
          <a:lstStyle/>
          <a:p>
            <a:r>
              <a:rPr lang="fr-FR"/>
              <a:t>Modifiez le style du titre</a:t>
            </a:r>
          </a:p>
        </p:txBody>
      </p:sp>
      <p:sp>
        <p:nvSpPr>
          <p:cNvPr id="8" name="Espace réservé de la date 7">
            <a:extLst>
              <a:ext uri="{FF2B5EF4-FFF2-40B4-BE49-F238E27FC236}">
                <a16:creationId xmlns:a16="http://schemas.microsoft.com/office/drawing/2014/main" id="{F9738D10-B9B6-4601-87AC-FEEEAB249019}"/>
              </a:ext>
            </a:extLst>
          </p:cNvPr>
          <p:cNvSpPr>
            <a:spLocks noGrp="1"/>
          </p:cNvSpPr>
          <p:nvPr>
            <p:ph type="dt" sz="half" idx="10"/>
          </p:nvPr>
        </p:nvSpPr>
        <p:spPr>
          <a:xfrm>
            <a:off x="7559476" y="6607178"/>
            <a:ext cx="1152525" cy="138499"/>
          </a:xfrm>
          <a:prstGeom prst="rect">
            <a:avLst/>
          </a:prstGeom>
        </p:spPr>
        <p:txBody>
          <a:bodyPr/>
          <a:lstStyle/>
          <a:p>
            <a:pPr algn="r"/>
            <a:r>
              <a:rPr lang="fr-FR" dirty="0">
                <a:solidFill>
                  <a:prstClr val="black">
                    <a:tint val="75000"/>
                  </a:prstClr>
                </a:solidFill>
              </a:rPr>
              <a:t>Septembre 2018</a:t>
            </a:r>
          </a:p>
        </p:txBody>
      </p:sp>
      <p:sp>
        <p:nvSpPr>
          <p:cNvPr id="9" name="Espace réservé du pied de page 8">
            <a:extLst>
              <a:ext uri="{FF2B5EF4-FFF2-40B4-BE49-F238E27FC236}">
                <a16:creationId xmlns:a16="http://schemas.microsoft.com/office/drawing/2014/main" id="{E80B15F1-6A00-4A4A-B1F9-1F4CE37C0FE9}"/>
              </a:ext>
            </a:extLst>
          </p:cNvPr>
          <p:cNvSpPr>
            <a:spLocks noGrp="1"/>
          </p:cNvSpPr>
          <p:nvPr>
            <p:ph type="ftr" sz="quarter" idx="11"/>
          </p:nvPr>
        </p:nvSpPr>
        <p:spPr>
          <a:xfrm>
            <a:off x="179999" y="6607178"/>
            <a:ext cx="6912000" cy="138499"/>
          </a:xfrm>
          <a:prstGeom prst="rect">
            <a:avLst/>
          </a:prstGeom>
        </p:spPr>
        <p:txBody>
          <a:bodyPr/>
          <a:lstStyle/>
          <a:p>
            <a:r>
              <a:rPr lang="fr-FR" dirty="0">
                <a:solidFill>
                  <a:prstClr val="black">
                    <a:tint val="75000"/>
                  </a:prstClr>
                </a:solidFill>
              </a:rPr>
              <a:t>Etude en vue de l'adaptation et de la transformation de l'offre PH dans l'Orne</a:t>
            </a:r>
          </a:p>
        </p:txBody>
      </p:sp>
      <p:sp>
        <p:nvSpPr>
          <p:cNvPr id="10" name="Espace réservé du numéro de diapositive 9">
            <a:extLst>
              <a:ext uri="{FF2B5EF4-FFF2-40B4-BE49-F238E27FC236}">
                <a16:creationId xmlns:a16="http://schemas.microsoft.com/office/drawing/2014/main" id="{829AB5EF-C61B-4267-8F88-83EE3C9B2F54}"/>
              </a:ext>
            </a:extLst>
          </p:cNvPr>
          <p:cNvSpPr>
            <a:spLocks noGrp="1"/>
          </p:cNvSpPr>
          <p:nvPr>
            <p:ph type="sldNum" sz="quarter" idx="12"/>
          </p:nvPr>
        </p:nvSpPr>
        <p:spPr>
          <a:xfrm>
            <a:off x="8729662" y="6607178"/>
            <a:ext cx="230186" cy="138499"/>
          </a:xfrm>
          <a:prstGeom prst="rect">
            <a:avLst/>
          </a:prstGeom>
        </p:spPr>
        <p:txBody>
          <a:bodyPr/>
          <a:lstStyle/>
          <a:p>
            <a:fld id="{7E3B350E-657F-41D5-BCB6-877D8C3AF71C}" type="slidenum">
              <a:rPr lang="fr-FR" smtClean="0">
                <a:solidFill>
                  <a:prstClr val="black">
                    <a:tint val="75000"/>
                  </a:prstClr>
                </a:solidFill>
              </a:rPr>
              <a:pPr/>
              <a:t>‹N°›</a:t>
            </a:fld>
            <a:endParaRPr lang="fr-FR" dirty="0">
              <a:solidFill>
                <a:prstClr val="black">
                  <a:tint val="75000"/>
                </a:prstClr>
              </a:solidFill>
            </a:endParaRPr>
          </a:p>
        </p:txBody>
      </p:sp>
      <p:sp>
        <p:nvSpPr>
          <p:cNvPr id="14" name="Espace réservé du texte 13">
            <a:extLst>
              <a:ext uri="{FF2B5EF4-FFF2-40B4-BE49-F238E27FC236}">
                <a16:creationId xmlns:a16="http://schemas.microsoft.com/office/drawing/2014/main" id="{0B9DAF2C-71B6-4682-87A7-8595CAAEC7FB}"/>
              </a:ext>
            </a:extLst>
          </p:cNvPr>
          <p:cNvSpPr>
            <a:spLocks noGrp="1"/>
          </p:cNvSpPr>
          <p:nvPr>
            <p:ph type="body" sz="quarter" idx="13"/>
          </p:nvPr>
        </p:nvSpPr>
        <p:spPr>
          <a:xfrm>
            <a:off x="1080000" y="1512000"/>
            <a:ext cx="6840000" cy="4536000"/>
          </a:xfrm>
        </p:spPr>
        <p:txBody>
          <a:bodyPr anchor="ctr" anchorCtr="0"/>
          <a:lstStyle>
            <a:lvl1pPr marL="305430" indent="-305430">
              <a:spcBef>
                <a:spcPts val="2828"/>
              </a:spcBef>
              <a:tabLst>
                <a:tab pos="6447979" algn="r"/>
              </a:tabLst>
              <a:defRPr sz="2263" cap="all" baseline="0"/>
            </a:lvl1pPr>
          </a:lstStyle>
          <a:p>
            <a:pPr lvl="0"/>
            <a:r>
              <a:rPr lang="fr-FR"/>
              <a:t>Modifier les styles du texte du masque</a:t>
            </a:r>
          </a:p>
        </p:txBody>
      </p:sp>
    </p:spTree>
    <p:extLst>
      <p:ext uri="{BB962C8B-B14F-4D97-AF65-F5344CB8AC3E}">
        <p14:creationId xmlns:p14="http://schemas.microsoft.com/office/powerpoint/2010/main" val="846721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25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90FED2FB-4DF1-42D8-BC73-5E33871879C6}" type="datetime1">
              <a:rPr lang="fr-FR" smtClean="0"/>
              <a:t>18/07/2022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33673F1-CDF6-4B0F-957E-A7FA701A7A9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14D7DC2-204D-4C40-B8F7-97C9A803B491}" type="datetime1">
              <a:rPr lang="fr-FR" smtClean="0"/>
              <a:t>18/07/2022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DA8D20-98BB-4361-A2B4-FAEEACE4043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B80ECDD-EB77-4A43-B6A2-BF46979CFD1E}" type="datetime1">
              <a:rPr lang="fr-FR" smtClean="0"/>
              <a:t>18/07/2022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8A14537-7448-49BD-993F-4EA1560FED2A}"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327A5647-3165-4EF9-9B34-14ED55F16328}" type="datetime1">
              <a:rPr lang="fr-FR" smtClean="0"/>
              <a:t>18/07/2022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CAA9F424-77D6-4BF6-A9C2-BE63F693D5C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F9C7A707-B481-4E36-B1D5-477B8C43A260}" type="datetime1">
              <a:rPr lang="fr-FR" smtClean="0"/>
              <a:t>18/07/2022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F05DC6E-6650-4C08-BA7B-5A350C2C1B6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CB81905-9472-4B58-8604-0588D83A0CFB}" type="datetime1">
              <a:rPr lang="fr-FR" smtClean="0"/>
              <a:t>18/07/2022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5E747B4-EFF0-45EC-9FEA-CD47546EABE6}"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6C3769B-2A69-4C0B-B15A-14A0126E122C}" type="datetime1">
              <a:rPr lang="fr-FR" smtClean="0"/>
              <a:t>18/07/2022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155D810-C115-496B-882D-30AECBBD4AC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5139E76-2E25-4DB9-87DB-3DCB322AE550}" type="datetime1">
              <a:rPr lang="fr-FR" smtClean="0"/>
              <a:t>18/07/2022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910A846-D472-4BAB-B25A-B11D4036FCB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075D61E-5E07-4706-9625-2863D52B4300}" type="datetime1">
              <a:rPr lang="fr-FR" smtClean="0"/>
              <a:t>18/07/2022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3B91902-F72E-4A83-8D06-A34C123B0EA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pp.klaxoon.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7.png"/><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hyperlink" Target="https://app.klaxoon.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jaillet@kpmg.f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ivoireconseil@gmail.com" TargetMode="External"/><Relationship Id="rId4" Type="http://schemas.openxmlformats.org/officeDocument/2006/relationships/hyperlink" Target="mailto:anne-sophiedelorme@kpmg.fr"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ctrTitle"/>
          </p:nvPr>
        </p:nvSpPr>
        <p:spPr>
          <a:xfrm>
            <a:off x="611560" y="476672"/>
            <a:ext cx="7772400" cy="4608512"/>
          </a:xfrm>
        </p:spPr>
        <p:txBody>
          <a:bodyPr/>
          <a:lstStyle/>
          <a:p>
            <a:br>
              <a:rPr lang="fr-FR" sz="3200" b="1" dirty="0">
                <a:solidFill>
                  <a:srgbClr val="C00000"/>
                </a:solidFill>
                <a:latin typeface="Arial" panose="020B0604020202020204" pitchFamily="34" charset="0"/>
                <a:cs typeface="Arial" panose="020B0604020202020204" pitchFamily="34" charset="0"/>
              </a:rPr>
            </a:br>
            <a:r>
              <a:rPr lang="fr-FR" sz="3200" b="1" dirty="0">
                <a:solidFill>
                  <a:srgbClr val="C00000"/>
                </a:solidFill>
                <a:latin typeface="Arial" panose="020B0604020202020204" pitchFamily="34" charset="0"/>
                <a:cs typeface="Arial" panose="020B0604020202020204" pitchFamily="34" charset="0"/>
              </a:rPr>
              <a:t> Schéma culture du Département des Hautes-Alpes</a:t>
            </a:r>
            <a:endParaRPr lang="fr-FR" sz="3200" b="1" dirty="0">
              <a:solidFill>
                <a:srgbClr val="C00000"/>
              </a:solidFill>
            </a:endParaRPr>
          </a:p>
        </p:txBody>
      </p:sp>
      <p:sp>
        <p:nvSpPr>
          <p:cNvPr id="3" name="Sous-titre 2"/>
          <p:cNvSpPr>
            <a:spLocks noGrp="1"/>
          </p:cNvSpPr>
          <p:nvPr>
            <p:ph type="subTitle" idx="1"/>
          </p:nvPr>
        </p:nvSpPr>
        <p:spPr>
          <a:xfrm>
            <a:off x="2123728" y="4005064"/>
            <a:ext cx="5040560" cy="1115819"/>
          </a:xfrm>
        </p:spPr>
        <p:txBody>
          <a:bodyPr rtlCol="0">
            <a:noAutofit/>
          </a:bodyPr>
          <a:lstStyle/>
          <a:p>
            <a:pPr lvl="0"/>
            <a:r>
              <a:rPr lang="fr-FR" sz="2000" dirty="0">
                <a:solidFill>
                  <a:srgbClr val="B73720"/>
                </a:solidFill>
                <a:latin typeface="Arial" panose="020B0604020202020204" pitchFamily="34" charset="0"/>
                <a:cs typeface="Arial" panose="020B0604020202020204" pitchFamily="34" charset="0"/>
              </a:rPr>
              <a:t>Webinaire de présentation aux partenaires</a:t>
            </a:r>
          </a:p>
          <a:p>
            <a:pPr lvl="0"/>
            <a:r>
              <a:rPr lang="fr-FR" sz="2000" dirty="0">
                <a:solidFill>
                  <a:srgbClr val="B73720"/>
                </a:solidFill>
                <a:latin typeface="Arial" panose="020B0604020202020204" pitchFamily="34" charset="0"/>
                <a:cs typeface="Arial" panose="020B0604020202020204" pitchFamily="34" charset="0"/>
              </a:rPr>
              <a:t>7 juillet 2022</a:t>
            </a:r>
          </a:p>
          <a:p>
            <a:pPr lvl="0"/>
            <a:endParaRPr lang="fr-FR" sz="2000" dirty="0">
              <a:solidFill>
                <a:srgbClr val="B73720"/>
              </a:solidFill>
              <a:latin typeface="Arial" panose="020B0604020202020204" pitchFamily="34" charset="0"/>
              <a:cs typeface="Arial" panose="020B0604020202020204" pitchFamily="34" charset="0"/>
            </a:endParaRPr>
          </a:p>
          <a:p>
            <a:pPr lvl="0"/>
            <a:r>
              <a:rPr lang="fr-FR" sz="1800" i="1" dirty="0">
                <a:solidFill>
                  <a:srgbClr val="B73720"/>
                </a:solidFill>
                <a:latin typeface="Arial" panose="020B0604020202020204" pitchFamily="34" charset="0"/>
                <a:cs typeface="Arial" panose="020B0604020202020204" pitchFamily="34" charset="0"/>
              </a:rPr>
              <a:t>Version compte-rendu</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8463" y="183679"/>
            <a:ext cx="2486025" cy="581025"/>
          </a:xfrm>
          <a:prstGeom prst="rect">
            <a:avLst/>
          </a:prstGeom>
        </p:spPr>
      </p:pic>
    </p:spTree>
    <p:extLst>
      <p:ext uri="{BB962C8B-B14F-4D97-AF65-F5344CB8AC3E}">
        <p14:creationId xmlns:p14="http://schemas.microsoft.com/office/powerpoint/2010/main" val="1247279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DE5F18D2-A8FC-4B77-8779-354B751F6566}"/>
              </a:ext>
            </a:extLst>
          </p:cNvPr>
          <p:cNvSpPr>
            <a:spLocks noGrp="1"/>
          </p:cNvSpPr>
          <p:nvPr>
            <p:ph type="title"/>
          </p:nvPr>
        </p:nvSpPr>
        <p:spPr>
          <a:xfrm>
            <a:off x="1038425" y="84304"/>
            <a:ext cx="7643213" cy="806463"/>
          </a:xfrm>
        </p:spPr>
        <p:txBody>
          <a:bodyPr/>
          <a:lstStyle/>
          <a:p>
            <a:pPr defTabSz="781995">
              <a:lnSpc>
                <a:spcPts val="3421"/>
              </a:lnSpc>
            </a:pPr>
            <a:r>
              <a:rPr lang="fr-FR" sz="2400" b="1" cap="small" dirty="0">
                <a:latin typeface="Arial" panose="020B0604020202020204" pitchFamily="34" charset="0"/>
                <a:cs typeface="Arial" panose="020B0604020202020204" pitchFamily="34" charset="0"/>
              </a:rPr>
              <a:t>Les enjeux qui entourent la lecture publique</a:t>
            </a:r>
            <a:endParaRPr lang="en-US" sz="2400" b="1" cap="small" dirty="0">
              <a:latin typeface="Arial" panose="020B060402020202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id="{723D8A30-FB4F-4096-B12C-9EEE97CBB8C3}"/>
              </a:ext>
            </a:extLst>
          </p:cNvPr>
          <p:cNvSpPr txBox="1"/>
          <p:nvPr/>
        </p:nvSpPr>
        <p:spPr>
          <a:xfrm>
            <a:off x="467544" y="1228682"/>
            <a:ext cx="4392488" cy="2354491"/>
          </a:xfrm>
          <a:prstGeom prst="rect">
            <a:avLst/>
          </a:prstGeom>
          <a:noFill/>
        </p:spPr>
        <p:txBody>
          <a:bodyPr wrap="square" rtlCol="0">
            <a:spAutoFit/>
          </a:bodyPr>
          <a:lstStyle/>
          <a:p>
            <a:pPr algn="just">
              <a:spcAft>
                <a:spcPts val="600"/>
              </a:spcAft>
            </a:pPr>
            <a:r>
              <a:rPr lang="fr-FR" sz="1200" b="1" dirty="0">
                <a:solidFill>
                  <a:srgbClr val="D33510"/>
                </a:solidFill>
                <a:latin typeface="Arial" panose="020B0604020202020204" pitchFamily="34" charset="0"/>
                <a:cs typeface="Arial" panose="020B0604020202020204" pitchFamily="34" charset="0"/>
              </a:rPr>
              <a:t>Un cadre stratégique en évolution à la faveur des bibliothèques</a:t>
            </a:r>
          </a:p>
          <a:p>
            <a:pPr marL="171450" indent="-171450" algn="just">
              <a:spcAft>
                <a:spcPts val="600"/>
              </a:spcAft>
              <a:buFont typeface="Wingdings" panose="05000000000000000000" pitchFamily="2" charset="2"/>
              <a:buChar char="§"/>
            </a:pPr>
            <a:r>
              <a:rPr lang="fr-FR" sz="1200" b="1" dirty="0">
                <a:latin typeface="Arial" panose="020B0604020202020204" pitchFamily="34" charset="0"/>
                <a:cs typeface="Arial" panose="020B0604020202020204" pitchFamily="34" charset="0"/>
              </a:rPr>
              <a:t>Loi relative aux bibliothèques et au développement de la lecture publique </a:t>
            </a:r>
            <a:r>
              <a:rPr lang="fr-FR" sz="1200" b="1" dirty="0">
                <a:latin typeface="Arial" panose="020B0604020202020204" pitchFamily="34" charset="0"/>
                <a:cs typeface="Arial" panose="020B0604020202020204" pitchFamily="34" charset="0"/>
                <a:sym typeface="Wingdings" panose="05000000000000000000" pitchFamily="2" charset="2"/>
              </a:rPr>
              <a:t>: </a:t>
            </a:r>
            <a:r>
              <a:rPr lang="fr-FR" sz="1200" dirty="0">
                <a:latin typeface="Arial" panose="020B0604020202020204" pitchFamily="34" charset="0"/>
                <a:cs typeface="Arial" panose="020B0604020202020204" pitchFamily="34" charset="0"/>
                <a:sym typeface="Wingdings" panose="05000000000000000000" pitchFamily="2" charset="2"/>
              </a:rPr>
              <a:t>précision des missions d’une bibliothèques et </a:t>
            </a:r>
            <a:r>
              <a:rPr lang="fr-FR" sz="1200" b="1" dirty="0">
                <a:solidFill>
                  <a:srgbClr val="D33510"/>
                </a:solidFill>
                <a:latin typeface="Arial" panose="020B0604020202020204" pitchFamily="34" charset="0"/>
                <a:cs typeface="Arial" panose="020B0604020202020204" pitchFamily="34" charset="0"/>
                <a:sym typeface="Wingdings" panose="05000000000000000000" pitchFamily="2" charset="2"/>
              </a:rPr>
              <a:t>affirmation de la place et du rôle des bibliothèques départementales </a:t>
            </a:r>
            <a:endParaRPr lang="fr-FR" sz="1200" b="1" dirty="0">
              <a:solidFill>
                <a:srgbClr val="D33510"/>
              </a:solidFill>
              <a:latin typeface="Arial" panose="020B0604020202020204" pitchFamily="34" charset="0"/>
              <a:cs typeface="Arial" panose="020B0604020202020204" pitchFamily="34" charset="0"/>
            </a:endParaRPr>
          </a:p>
          <a:p>
            <a:pPr marL="171450" indent="-171450" algn="just">
              <a:spcAft>
                <a:spcPts val="600"/>
              </a:spcAft>
              <a:buFont typeface="Wingdings" panose="05000000000000000000" pitchFamily="2" charset="2"/>
              <a:buChar char="§"/>
            </a:pPr>
            <a:r>
              <a:rPr lang="fr-FR" sz="1200" b="1" dirty="0">
                <a:latin typeface="Arial" panose="020B0604020202020204" pitchFamily="34" charset="0"/>
                <a:cs typeface="Arial" panose="020B0604020202020204" pitchFamily="34" charset="0"/>
              </a:rPr>
              <a:t>Plan Bibliothèques </a:t>
            </a:r>
            <a:r>
              <a:rPr lang="fr-FR" sz="1200" dirty="0">
                <a:latin typeface="Arial" panose="020B0604020202020204" pitchFamily="34" charset="0"/>
                <a:cs typeface="Arial" panose="020B0604020202020204" pitchFamily="34" charset="0"/>
              </a:rPr>
              <a:t>« Ouvrir plus, ouvrir mieux, </a:t>
            </a:r>
            <a:r>
              <a:rPr lang="fr-FR" sz="1200" u="sng" dirty="0">
                <a:latin typeface="Arial" panose="020B0604020202020204" pitchFamily="34" charset="0"/>
                <a:cs typeface="Arial" panose="020B0604020202020204" pitchFamily="34" charset="0"/>
              </a:rPr>
              <a:t>mieux former </a:t>
            </a:r>
            <a:r>
              <a:rPr lang="fr-FR" sz="1200" dirty="0">
                <a:latin typeface="Arial" panose="020B0604020202020204" pitchFamily="34" charset="0"/>
                <a:cs typeface="Arial" panose="020B0604020202020204" pitchFamily="34" charset="0"/>
              </a:rPr>
              <a:t>»</a:t>
            </a:r>
          </a:p>
          <a:p>
            <a:pPr marL="171450" indent="-171450" algn="just">
              <a:spcAft>
                <a:spcPts val="600"/>
              </a:spcAft>
              <a:buFont typeface="Wingdings" panose="05000000000000000000" pitchFamily="2" charset="2"/>
              <a:buChar char="§"/>
            </a:pPr>
            <a:r>
              <a:rPr lang="fr-FR" sz="1200" b="1" dirty="0">
                <a:latin typeface="Arial" panose="020B0604020202020204" pitchFamily="34" charset="0"/>
                <a:cs typeface="Arial" panose="020B0604020202020204" pitchFamily="34" charset="0"/>
              </a:rPr>
              <a:t>Des dispositifs de contractualisation dans lesquels s’inscrire : </a:t>
            </a:r>
            <a:r>
              <a:rPr lang="fr-FR" sz="1200" dirty="0">
                <a:latin typeface="Arial" panose="020B0604020202020204" pitchFamily="34" charset="0"/>
                <a:cs typeface="Arial" panose="020B0604020202020204" pitchFamily="34" charset="0"/>
              </a:rPr>
              <a:t>Premières pages, CTL (Contrats Territoire Lecture), Contrats culturels à l’échelle des territoires </a:t>
            </a:r>
          </a:p>
        </p:txBody>
      </p:sp>
      <p:sp>
        <p:nvSpPr>
          <p:cNvPr id="8" name="Rectangle 7">
            <a:extLst>
              <a:ext uri="{FF2B5EF4-FFF2-40B4-BE49-F238E27FC236}">
                <a16:creationId xmlns:a16="http://schemas.microsoft.com/office/drawing/2014/main" id="{5D330D2A-8001-4CB2-81B1-43F35543C40A}"/>
              </a:ext>
            </a:extLst>
          </p:cNvPr>
          <p:cNvSpPr/>
          <p:nvPr/>
        </p:nvSpPr>
        <p:spPr>
          <a:xfrm>
            <a:off x="5292080" y="1290308"/>
            <a:ext cx="3670176" cy="1938992"/>
          </a:xfrm>
          <a:prstGeom prst="rect">
            <a:avLst/>
          </a:prstGeom>
          <a:solidFill>
            <a:srgbClr val="D9D9D9">
              <a:alpha val="23137"/>
            </a:srgbClr>
          </a:solidFill>
          <a:ln>
            <a:solidFill>
              <a:srgbClr val="B73720"/>
            </a:solidFill>
          </a:ln>
          <a:effectLst/>
        </p:spPr>
        <p:txBody>
          <a:bodyPr wrap="square">
            <a:spAutoFit/>
          </a:bodyPr>
          <a:lstStyle/>
          <a:p>
            <a:r>
              <a:rPr lang="fr-FR" sz="1200" b="1" dirty="0">
                <a:solidFill>
                  <a:srgbClr val="000000"/>
                </a:solidFill>
                <a:latin typeface="sourcesanspro"/>
              </a:rPr>
              <a:t>« Art. L. 330-2.-Les bibliothèques départementales ont pour missions, à l'échelle du département :</a:t>
            </a:r>
          </a:p>
          <a:p>
            <a:pPr marL="171450" indent="-171450">
              <a:buFont typeface="Courier New" panose="02070309020205020404" pitchFamily="49" charset="0"/>
              <a:buChar char="o"/>
            </a:pPr>
            <a:r>
              <a:rPr lang="fr-FR" sz="1200" dirty="0">
                <a:solidFill>
                  <a:srgbClr val="000000"/>
                </a:solidFill>
                <a:latin typeface="sourcesanspro"/>
              </a:rPr>
              <a:t>1° De </a:t>
            </a:r>
            <a:r>
              <a:rPr lang="fr-FR" sz="1200" b="1" u="sng" dirty="0">
                <a:solidFill>
                  <a:srgbClr val="000000"/>
                </a:solidFill>
                <a:latin typeface="sourcesanspro"/>
              </a:rPr>
              <a:t>renforcer la couverture territoriale </a:t>
            </a:r>
            <a:endParaRPr lang="fr-FR" sz="1200" dirty="0">
              <a:solidFill>
                <a:srgbClr val="000000"/>
              </a:solidFill>
              <a:latin typeface="sourcesanspro"/>
            </a:endParaRPr>
          </a:p>
          <a:p>
            <a:pPr marL="171450" indent="-171450">
              <a:buFont typeface="Courier New" panose="02070309020205020404" pitchFamily="49" charset="0"/>
              <a:buChar char="o"/>
            </a:pPr>
            <a:r>
              <a:rPr lang="fr-FR" sz="1200" dirty="0">
                <a:solidFill>
                  <a:srgbClr val="000000"/>
                </a:solidFill>
                <a:latin typeface="sourcesanspro"/>
              </a:rPr>
              <a:t>2° De </a:t>
            </a:r>
            <a:r>
              <a:rPr lang="fr-FR" sz="1200" b="1" u="sng" dirty="0">
                <a:solidFill>
                  <a:srgbClr val="000000"/>
                </a:solidFill>
                <a:latin typeface="sourcesanspro"/>
              </a:rPr>
              <a:t>favoriser la mise en réseau </a:t>
            </a:r>
            <a:r>
              <a:rPr lang="fr-FR" sz="1200" dirty="0">
                <a:solidFill>
                  <a:srgbClr val="000000"/>
                </a:solidFill>
                <a:latin typeface="sourcesanspro"/>
              </a:rPr>
              <a:t>des bibliothèques </a:t>
            </a:r>
          </a:p>
          <a:p>
            <a:pPr marL="171450" indent="-171450">
              <a:buFont typeface="Courier New" panose="02070309020205020404" pitchFamily="49" charset="0"/>
              <a:buChar char="o"/>
            </a:pPr>
            <a:r>
              <a:rPr lang="fr-FR" sz="1200" dirty="0">
                <a:solidFill>
                  <a:srgbClr val="000000"/>
                </a:solidFill>
                <a:latin typeface="sourcesanspro"/>
              </a:rPr>
              <a:t>3° De proposer des collections et des services aux bibliothèques des collectivités territoriales </a:t>
            </a:r>
          </a:p>
          <a:p>
            <a:pPr marL="171450" indent="-171450">
              <a:buFont typeface="Courier New" panose="02070309020205020404" pitchFamily="49" charset="0"/>
              <a:buChar char="o"/>
            </a:pPr>
            <a:r>
              <a:rPr lang="fr-FR" sz="1200" dirty="0">
                <a:solidFill>
                  <a:srgbClr val="000000"/>
                </a:solidFill>
                <a:latin typeface="sourcesanspro"/>
              </a:rPr>
              <a:t>4° De contribuer à la </a:t>
            </a:r>
            <a:r>
              <a:rPr lang="fr-FR" sz="1200" b="1" u="sng" dirty="0">
                <a:solidFill>
                  <a:srgbClr val="000000"/>
                </a:solidFill>
                <a:latin typeface="sourcesanspro"/>
              </a:rPr>
              <a:t>formation</a:t>
            </a:r>
            <a:r>
              <a:rPr lang="fr-FR" sz="1200" dirty="0">
                <a:solidFill>
                  <a:srgbClr val="000000"/>
                </a:solidFill>
                <a:latin typeface="sourcesanspro"/>
              </a:rPr>
              <a:t> </a:t>
            </a:r>
          </a:p>
          <a:p>
            <a:pPr marL="171450" indent="-171450">
              <a:buFont typeface="Courier New" panose="02070309020205020404" pitchFamily="49" charset="0"/>
              <a:buChar char="o"/>
            </a:pPr>
            <a:r>
              <a:rPr lang="fr-FR" sz="1200" dirty="0">
                <a:solidFill>
                  <a:srgbClr val="000000"/>
                </a:solidFill>
                <a:latin typeface="sourcesanspro"/>
              </a:rPr>
              <a:t>5° D'élaborer un </a:t>
            </a:r>
            <a:r>
              <a:rPr lang="fr-FR" sz="1200" b="1" u="sng" dirty="0">
                <a:solidFill>
                  <a:srgbClr val="000000"/>
                </a:solidFill>
                <a:latin typeface="sourcesanspro"/>
              </a:rPr>
              <a:t>schéma de développement de la lecture publique</a:t>
            </a:r>
            <a:r>
              <a:rPr lang="fr-FR" sz="1200" dirty="0">
                <a:solidFill>
                  <a:srgbClr val="000000"/>
                </a:solidFill>
                <a:latin typeface="sourcesanspro"/>
              </a:rPr>
              <a:t>, approuvé par l'assemblée départementale. »</a:t>
            </a:r>
            <a:endParaRPr lang="fr-FR" sz="1200" dirty="0"/>
          </a:p>
        </p:txBody>
      </p:sp>
      <p:sp>
        <p:nvSpPr>
          <p:cNvPr id="9" name="Rectangle 8">
            <a:extLst>
              <a:ext uri="{FF2B5EF4-FFF2-40B4-BE49-F238E27FC236}">
                <a16:creationId xmlns:a16="http://schemas.microsoft.com/office/drawing/2014/main" id="{5D9E7A4B-F566-49D6-89E1-C5A592E7E3E0}"/>
              </a:ext>
            </a:extLst>
          </p:cNvPr>
          <p:cNvSpPr/>
          <p:nvPr/>
        </p:nvSpPr>
        <p:spPr>
          <a:xfrm>
            <a:off x="465312" y="3921087"/>
            <a:ext cx="8496944" cy="1461939"/>
          </a:xfrm>
          <a:prstGeom prst="rect">
            <a:avLst/>
          </a:prstGeom>
        </p:spPr>
        <p:txBody>
          <a:bodyPr wrap="square">
            <a:spAutoFit/>
          </a:bodyPr>
          <a:lstStyle/>
          <a:p>
            <a:pPr>
              <a:spcAft>
                <a:spcPts val="600"/>
              </a:spcAft>
            </a:pPr>
            <a:r>
              <a:rPr lang="fr-FR" sz="1200" dirty="0">
                <a:latin typeface="Arial" panose="020B0604020202020204" pitchFamily="34" charset="0"/>
                <a:cs typeface="Arial" panose="020B0604020202020204" pitchFamily="34" charset="0"/>
              </a:rPr>
              <a:t>Les bibliothèques, </a:t>
            </a:r>
            <a:r>
              <a:rPr lang="fr-FR" sz="1200" b="1" dirty="0">
                <a:solidFill>
                  <a:srgbClr val="D33510"/>
                </a:solidFill>
                <a:latin typeface="Arial" panose="020B0604020202020204" pitchFamily="34" charset="0"/>
                <a:cs typeface="Arial" panose="020B0604020202020204" pitchFamily="34" charset="0"/>
              </a:rPr>
              <a:t>premier</a:t>
            </a:r>
            <a:r>
              <a:rPr lang="fr-FR" sz="1200" dirty="0">
                <a:solidFill>
                  <a:srgbClr val="D33510"/>
                </a:solidFill>
                <a:latin typeface="Arial" panose="020B0604020202020204" pitchFamily="34" charset="0"/>
                <a:cs typeface="Arial" panose="020B0604020202020204" pitchFamily="34" charset="0"/>
              </a:rPr>
              <a:t> </a:t>
            </a:r>
            <a:r>
              <a:rPr lang="fr-FR" sz="1200" b="1" dirty="0">
                <a:solidFill>
                  <a:srgbClr val="D33510"/>
                </a:solidFill>
                <a:latin typeface="Arial" panose="020B0604020202020204" pitchFamily="34" charset="0"/>
                <a:cs typeface="Arial" panose="020B0604020202020204" pitchFamily="34" charset="0"/>
              </a:rPr>
              <a:t>réseau d’équipements culturels </a:t>
            </a:r>
            <a:r>
              <a:rPr lang="fr-FR" sz="1200" dirty="0">
                <a:latin typeface="Arial" panose="020B0604020202020204" pitchFamily="34" charset="0"/>
                <a:cs typeface="Arial" panose="020B0604020202020204" pitchFamily="34" charset="0"/>
              </a:rPr>
              <a:t>et</a:t>
            </a:r>
            <a:r>
              <a:rPr lang="fr-FR" sz="1200" b="1" dirty="0">
                <a:latin typeface="Arial" panose="020B0604020202020204" pitchFamily="34" charset="0"/>
                <a:cs typeface="Arial" panose="020B0604020202020204" pitchFamily="34" charset="0"/>
              </a:rPr>
              <a:t> </a:t>
            </a:r>
            <a:r>
              <a:rPr lang="fr-FR" sz="1200" b="1" dirty="0">
                <a:solidFill>
                  <a:srgbClr val="D33510"/>
                </a:solidFill>
                <a:latin typeface="Arial" panose="020B0604020202020204" pitchFamily="34" charset="0"/>
                <a:cs typeface="Arial" panose="020B0604020202020204" pitchFamily="34" charset="0"/>
              </a:rPr>
              <a:t>acteurs des territoires </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environ 60% des bibliothèques sont le </a:t>
            </a:r>
            <a:r>
              <a:rPr lang="fr-FR" sz="1200" u="sng" dirty="0">
                <a:latin typeface="Arial" panose="020B0604020202020204" pitchFamily="34" charset="0"/>
                <a:cs typeface="Arial" panose="020B0604020202020204" pitchFamily="34" charset="0"/>
              </a:rPr>
              <a:t>seul équipement culturel de leur commune</a:t>
            </a:r>
            <a:r>
              <a:rPr lang="fr-FR" sz="1200" dirty="0">
                <a:latin typeface="Arial" panose="020B0604020202020204" pitchFamily="34" charset="0"/>
                <a:cs typeface="Arial" panose="020B0604020202020204" pitchFamily="34" charset="0"/>
              </a:rPr>
              <a:t>. </a:t>
            </a:r>
          </a:p>
          <a:p>
            <a:pPr>
              <a:spcAft>
                <a:spcPts val="0"/>
              </a:spcAft>
            </a:pPr>
            <a:r>
              <a:rPr lang="fr-FR" sz="1200" dirty="0">
                <a:latin typeface="Arial" panose="020B0604020202020204" pitchFamily="34" charset="0"/>
                <a:cs typeface="Arial" panose="020B0604020202020204" pitchFamily="34" charset="0"/>
              </a:rPr>
              <a:t> </a:t>
            </a:r>
          </a:p>
          <a:p>
            <a:r>
              <a:rPr lang="fr-FR" sz="1200" dirty="0">
                <a:latin typeface="Arial" panose="020B0604020202020204" pitchFamily="34" charset="0"/>
                <a:cs typeface="Arial" panose="020B0604020202020204" pitchFamily="34" charset="0"/>
              </a:rPr>
              <a:t>Mais des </a:t>
            </a:r>
            <a:r>
              <a:rPr lang="fr-FR" sz="1200" b="1" dirty="0">
                <a:solidFill>
                  <a:srgbClr val="D33510"/>
                </a:solidFill>
                <a:latin typeface="Arial" panose="020B0604020202020204" pitchFamily="34" charset="0"/>
                <a:cs typeface="Arial" panose="020B0604020202020204" pitchFamily="34" charset="0"/>
              </a:rPr>
              <a:t>défis</a:t>
            </a:r>
            <a:r>
              <a:rPr lang="fr-FR" sz="1200" b="1" dirty="0">
                <a:latin typeface="Arial" panose="020B0604020202020204" pitchFamily="34" charset="0"/>
                <a:cs typeface="Arial" panose="020B0604020202020204" pitchFamily="34" charset="0"/>
              </a:rPr>
              <a:t> </a:t>
            </a:r>
            <a:r>
              <a:rPr lang="fr-FR" sz="1200" b="1" dirty="0">
                <a:solidFill>
                  <a:srgbClr val="C00000"/>
                </a:solidFill>
                <a:latin typeface="Arial" panose="020B0604020202020204" pitchFamily="34" charset="0"/>
                <a:cs typeface="Arial" panose="020B0604020202020204" pitchFamily="34" charset="0"/>
              </a:rPr>
              <a:t>à relever </a:t>
            </a:r>
            <a:r>
              <a:rPr lang="fr-FR" sz="1200" dirty="0">
                <a:latin typeface="Arial" panose="020B0604020202020204" pitchFamily="34" charset="0"/>
                <a:cs typeface="Arial" panose="020B0604020202020204" pitchFamily="34" charset="0"/>
              </a:rPr>
              <a:t>pour la lecture publique </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Professionnalisation des acteurs et renouvellement du bénévolat, numérique, changement des usages et pratiques, maillage des territoires, accessibilité des équipements (horaires d’ouverture par exemple), adéquation de l’offre aux besoins des usagers</a:t>
            </a:r>
          </a:p>
          <a:p>
            <a:endParaRPr lang="fr-FR" sz="1200" b="1" dirty="0">
              <a:latin typeface="Arial" panose="020B0604020202020204" pitchFamily="34" charset="0"/>
              <a:cs typeface="Arial" panose="020B0604020202020204" pitchFamily="34" charset="0"/>
            </a:endParaRPr>
          </a:p>
        </p:txBody>
      </p:sp>
      <p:sp>
        <p:nvSpPr>
          <p:cNvPr id="12" name="Accolade fermante 11">
            <a:extLst>
              <a:ext uri="{FF2B5EF4-FFF2-40B4-BE49-F238E27FC236}">
                <a16:creationId xmlns:a16="http://schemas.microsoft.com/office/drawing/2014/main" id="{AF8D20C0-16DE-4560-B339-AF0415046F79}"/>
              </a:ext>
            </a:extLst>
          </p:cNvPr>
          <p:cNvSpPr/>
          <p:nvPr/>
        </p:nvSpPr>
        <p:spPr>
          <a:xfrm>
            <a:off x="4949919" y="1711003"/>
            <a:ext cx="252274" cy="694924"/>
          </a:xfrm>
          <a:prstGeom prst="rightBrace">
            <a:avLst>
              <a:gd name="adj1" fmla="val 68866"/>
              <a:gd name="adj2" fmla="val 50000"/>
            </a:avLst>
          </a:prstGeom>
          <a:ln>
            <a:solidFill>
              <a:srgbClr val="B7372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9" name="Group 251">
            <a:extLst>
              <a:ext uri="{FF2B5EF4-FFF2-40B4-BE49-F238E27FC236}">
                <a16:creationId xmlns:a16="http://schemas.microsoft.com/office/drawing/2014/main" id="{32C96CCF-BF38-414D-82F8-64B2A11A3F02}"/>
              </a:ext>
            </a:extLst>
          </p:cNvPr>
          <p:cNvGrpSpPr/>
          <p:nvPr/>
        </p:nvGrpSpPr>
        <p:grpSpPr>
          <a:xfrm>
            <a:off x="755576" y="5704459"/>
            <a:ext cx="294312" cy="456542"/>
            <a:chOff x="731838" y="7523164"/>
            <a:chExt cx="325438" cy="504825"/>
          </a:xfrm>
          <a:solidFill>
            <a:srgbClr val="00338D"/>
          </a:solidFill>
        </p:grpSpPr>
        <p:sp>
          <p:nvSpPr>
            <p:cNvPr id="20" name="Freeform 231">
              <a:extLst>
                <a:ext uri="{FF2B5EF4-FFF2-40B4-BE49-F238E27FC236}">
                  <a16:creationId xmlns:a16="http://schemas.microsoft.com/office/drawing/2014/main" id="{5D8ECA05-01D2-4110-BC53-84EED52533E0}"/>
                </a:ext>
              </a:extLst>
            </p:cNvPr>
            <p:cNvSpPr>
              <a:spLocks/>
            </p:cNvSpPr>
            <p:nvPr/>
          </p:nvSpPr>
          <p:spPr bwMode="auto">
            <a:xfrm>
              <a:off x="731838" y="7523164"/>
              <a:ext cx="325438" cy="385763"/>
            </a:xfrm>
            <a:custGeom>
              <a:avLst/>
              <a:gdLst/>
              <a:ahLst/>
              <a:cxnLst>
                <a:cxn ang="0">
                  <a:pos x="83" y="0"/>
                </a:cxn>
                <a:cxn ang="0">
                  <a:pos x="166" y="83"/>
                </a:cxn>
                <a:cxn ang="0">
                  <a:pos x="83" y="166"/>
                </a:cxn>
                <a:cxn ang="0">
                  <a:pos x="83" y="196"/>
                </a:cxn>
                <a:cxn ang="0">
                  <a:pos x="52" y="196"/>
                </a:cxn>
                <a:cxn ang="0">
                  <a:pos x="52" y="133"/>
                </a:cxn>
                <a:cxn ang="0">
                  <a:pos x="83" y="133"/>
                </a:cxn>
                <a:cxn ang="0">
                  <a:pos x="134" y="83"/>
                </a:cxn>
                <a:cxn ang="0">
                  <a:pos x="83" y="32"/>
                </a:cxn>
                <a:cxn ang="0">
                  <a:pos x="32" y="83"/>
                </a:cxn>
                <a:cxn ang="0">
                  <a:pos x="0" y="83"/>
                </a:cxn>
                <a:cxn ang="0">
                  <a:pos x="83" y="0"/>
                </a:cxn>
              </a:cxnLst>
              <a:rect l="0" t="0" r="r" b="b"/>
              <a:pathLst>
                <a:path w="166" h="196">
                  <a:moveTo>
                    <a:pt x="83" y="0"/>
                  </a:moveTo>
                  <a:cubicBezTo>
                    <a:pt x="129" y="0"/>
                    <a:pt x="166" y="37"/>
                    <a:pt x="166" y="83"/>
                  </a:cubicBezTo>
                  <a:cubicBezTo>
                    <a:pt x="166" y="128"/>
                    <a:pt x="129" y="166"/>
                    <a:pt x="83" y="166"/>
                  </a:cubicBezTo>
                  <a:cubicBezTo>
                    <a:pt x="83" y="196"/>
                    <a:pt x="83" y="196"/>
                    <a:pt x="83" y="196"/>
                  </a:cubicBezTo>
                  <a:cubicBezTo>
                    <a:pt x="52" y="196"/>
                    <a:pt x="52" y="196"/>
                    <a:pt x="52" y="196"/>
                  </a:cubicBezTo>
                  <a:cubicBezTo>
                    <a:pt x="52" y="133"/>
                    <a:pt x="52" y="133"/>
                    <a:pt x="52" y="133"/>
                  </a:cubicBezTo>
                  <a:cubicBezTo>
                    <a:pt x="83" y="133"/>
                    <a:pt x="83" y="133"/>
                    <a:pt x="83" y="133"/>
                  </a:cubicBezTo>
                  <a:cubicBezTo>
                    <a:pt x="111" y="133"/>
                    <a:pt x="134" y="111"/>
                    <a:pt x="134" y="83"/>
                  </a:cubicBezTo>
                  <a:cubicBezTo>
                    <a:pt x="134" y="55"/>
                    <a:pt x="111" y="32"/>
                    <a:pt x="83" y="32"/>
                  </a:cubicBezTo>
                  <a:cubicBezTo>
                    <a:pt x="55" y="32"/>
                    <a:pt x="32" y="55"/>
                    <a:pt x="32" y="83"/>
                  </a:cubicBezTo>
                  <a:cubicBezTo>
                    <a:pt x="0" y="83"/>
                    <a:pt x="0" y="83"/>
                    <a:pt x="0" y="83"/>
                  </a:cubicBezTo>
                  <a:cubicBezTo>
                    <a:pt x="0" y="37"/>
                    <a:pt x="37" y="0"/>
                    <a:pt x="83"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Oval 232">
              <a:extLst>
                <a:ext uri="{FF2B5EF4-FFF2-40B4-BE49-F238E27FC236}">
                  <a16:creationId xmlns:a16="http://schemas.microsoft.com/office/drawing/2014/main" id="{1D11B536-87D1-4199-9097-A8B744BA6602}"/>
                </a:ext>
              </a:extLst>
            </p:cNvPr>
            <p:cNvSpPr>
              <a:spLocks noChangeArrowheads="1"/>
            </p:cNvSpPr>
            <p:nvPr/>
          </p:nvSpPr>
          <p:spPr bwMode="auto">
            <a:xfrm>
              <a:off x="815976" y="7932739"/>
              <a:ext cx="96838" cy="952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17" name="Rectangle 16">
            <a:extLst>
              <a:ext uri="{FF2B5EF4-FFF2-40B4-BE49-F238E27FC236}">
                <a16:creationId xmlns:a16="http://schemas.microsoft.com/office/drawing/2014/main" id="{77CD13D8-0F6D-4E0D-99CB-3AB42F83BC01}"/>
              </a:ext>
            </a:extLst>
          </p:cNvPr>
          <p:cNvSpPr/>
          <p:nvPr/>
        </p:nvSpPr>
        <p:spPr>
          <a:xfrm>
            <a:off x="1187624" y="5517232"/>
            <a:ext cx="7776864" cy="830997"/>
          </a:xfrm>
          <a:prstGeom prst="rect">
            <a:avLst/>
          </a:prstGeom>
        </p:spPr>
        <p:txBody>
          <a:bodyPr wrap="square">
            <a:spAutoFit/>
          </a:bodyPr>
          <a:lstStyle/>
          <a:p>
            <a:pPr lvl="0"/>
            <a:r>
              <a:rPr lang="fr-FR" sz="1200" dirty="0">
                <a:solidFill>
                  <a:prstClr val="black"/>
                </a:solidFill>
                <a:latin typeface="Arial" panose="020B0604020202020204" pitchFamily="34" charset="0"/>
                <a:cs typeface="Arial" panose="020B0604020202020204" pitchFamily="34" charset="0"/>
              </a:rPr>
              <a:t>Et des </a:t>
            </a:r>
            <a:r>
              <a:rPr lang="fr-FR" sz="1200" b="1" dirty="0">
                <a:solidFill>
                  <a:srgbClr val="D33510"/>
                </a:solidFill>
                <a:latin typeface="Arial" panose="020B0604020202020204" pitchFamily="34" charset="0"/>
                <a:cs typeface="Arial" panose="020B0604020202020204" pitchFamily="34" charset="0"/>
              </a:rPr>
              <a:t>questionnements stratégiques pour les bibliothèques départementales </a:t>
            </a:r>
            <a:r>
              <a:rPr lang="fr-FR" sz="1200" dirty="0">
                <a:solidFill>
                  <a:prstClr val="black"/>
                </a:solidFill>
                <a:latin typeface="Arial" panose="020B0604020202020204" pitchFamily="34" charset="0"/>
                <a:cs typeface="Arial" panose="020B0604020202020204" pitchFamily="34" charset="0"/>
              </a:rPr>
              <a:t>: quel rôle </a:t>
            </a:r>
            <a:r>
              <a:rPr lang="fr-FR" sz="1200" u="sng" dirty="0">
                <a:solidFill>
                  <a:prstClr val="black"/>
                </a:solidFill>
                <a:latin typeface="Arial" panose="020B0604020202020204" pitchFamily="34" charset="0"/>
                <a:cs typeface="Arial" panose="020B0604020202020204" pitchFamily="34" charset="0"/>
              </a:rPr>
              <a:t>d’impulsion</a:t>
            </a:r>
            <a:r>
              <a:rPr lang="fr-FR" sz="1200" dirty="0">
                <a:solidFill>
                  <a:prstClr val="black"/>
                </a:solidFill>
                <a:latin typeface="Arial" panose="020B0604020202020204" pitchFamily="34" charset="0"/>
                <a:cs typeface="Arial" panose="020B0604020202020204" pitchFamily="34" charset="0"/>
              </a:rPr>
              <a:t> auprès des territoires ? Quelle impulsion pour les </a:t>
            </a:r>
            <a:r>
              <a:rPr lang="fr-FR" sz="1200" u="sng" dirty="0">
                <a:solidFill>
                  <a:prstClr val="black"/>
                </a:solidFill>
                <a:latin typeface="Arial" panose="020B0604020202020204" pitchFamily="34" charset="0"/>
                <a:cs typeface="Arial" panose="020B0604020202020204" pitchFamily="34" charset="0"/>
              </a:rPr>
              <a:t>réseaux</a:t>
            </a:r>
            <a:r>
              <a:rPr lang="fr-FR" sz="1200" dirty="0">
                <a:solidFill>
                  <a:prstClr val="black"/>
                </a:solidFill>
                <a:latin typeface="Arial" panose="020B0604020202020204" pitchFamily="34" charset="0"/>
                <a:cs typeface="Arial" panose="020B0604020202020204" pitchFamily="34" charset="0"/>
              </a:rPr>
              <a:t> de lecture publique ? Quelle place pour les offres numériques (ressources en ligne, support CD / DVD ?), comment soutenir la </a:t>
            </a:r>
            <a:r>
              <a:rPr lang="fr-FR" sz="1200" u="sng" dirty="0">
                <a:solidFill>
                  <a:prstClr val="black"/>
                </a:solidFill>
                <a:latin typeface="Arial" panose="020B0604020202020204" pitchFamily="34" charset="0"/>
                <a:cs typeface="Arial" panose="020B0604020202020204" pitchFamily="34" charset="0"/>
              </a:rPr>
              <a:t>professionnalisation</a:t>
            </a:r>
            <a:r>
              <a:rPr lang="fr-FR" sz="1200" dirty="0">
                <a:solidFill>
                  <a:prstClr val="black"/>
                </a:solidFill>
                <a:latin typeface="Arial" panose="020B0604020202020204" pitchFamily="34" charset="0"/>
                <a:cs typeface="Arial" panose="020B0604020202020204" pitchFamily="34" charset="0"/>
              </a:rPr>
              <a:t> ? Faut-il intervenir </a:t>
            </a:r>
            <a:r>
              <a:rPr lang="fr-FR" sz="1200" u="sng" dirty="0">
                <a:solidFill>
                  <a:prstClr val="black"/>
                </a:solidFill>
                <a:latin typeface="Arial" panose="020B0604020202020204" pitchFamily="34" charset="0"/>
                <a:cs typeface="Arial" panose="020B0604020202020204" pitchFamily="34" charset="0"/>
              </a:rPr>
              <a:t>en direct </a:t>
            </a:r>
            <a:r>
              <a:rPr lang="fr-FR" sz="1200" dirty="0">
                <a:solidFill>
                  <a:prstClr val="black"/>
                </a:solidFill>
                <a:latin typeface="Arial" panose="020B0604020202020204" pitchFamily="34" charset="0"/>
                <a:cs typeface="Arial" panose="020B0604020202020204" pitchFamily="34" charset="0"/>
              </a:rPr>
              <a:t>auprès des usagers ?</a:t>
            </a:r>
          </a:p>
        </p:txBody>
      </p:sp>
    </p:spTree>
    <p:extLst>
      <p:ext uri="{BB962C8B-B14F-4D97-AF65-F5344CB8AC3E}">
        <p14:creationId xmlns:p14="http://schemas.microsoft.com/office/powerpoint/2010/main" val="310970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DE5F18D2-A8FC-4B77-8779-354B751F6566}"/>
              </a:ext>
            </a:extLst>
          </p:cNvPr>
          <p:cNvSpPr>
            <a:spLocks noGrp="1"/>
          </p:cNvSpPr>
          <p:nvPr>
            <p:ph type="title"/>
          </p:nvPr>
        </p:nvSpPr>
        <p:spPr>
          <a:xfrm>
            <a:off x="1002176" y="389748"/>
            <a:ext cx="7643213" cy="806463"/>
          </a:xfrm>
        </p:spPr>
        <p:txBody>
          <a:bodyPr/>
          <a:lstStyle/>
          <a:p>
            <a:pPr defTabSz="781995">
              <a:lnSpc>
                <a:spcPts val="3421"/>
              </a:lnSpc>
            </a:pPr>
            <a:r>
              <a:rPr lang="fr-FR" sz="2400" b="1" cap="small" dirty="0">
                <a:latin typeface="Arial" panose="020B0604020202020204" pitchFamily="34" charset="0"/>
                <a:cs typeface="Arial" panose="020B0604020202020204" pitchFamily="34" charset="0"/>
              </a:rPr>
              <a:t>Les enjeux qui entourent l’enseignement artistique et culturel </a:t>
            </a:r>
            <a:endParaRPr lang="en-US" sz="2400" b="1" cap="small"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81D34B4C-505B-66CE-58B1-FC254D926D33}"/>
              </a:ext>
            </a:extLst>
          </p:cNvPr>
          <p:cNvSpPr txBox="1"/>
          <p:nvPr/>
        </p:nvSpPr>
        <p:spPr>
          <a:xfrm>
            <a:off x="395536" y="1415262"/>
            <a:ext cx="8249853" cy="3123932"/>
          </a:xfrm>
          <a:prstGeom prst="rect">
            <a:avLst/>
          </a:prstGeom>
          <a:noFill/>
        </p:spPr>
        <p:txBody>
          <a:bodyPr wrap="square" rtlCol="0">
            <a:spAutoFit/>
          </a:bodyPr>
          <a:lstStyle/>
          <a:p>
            <a:pPr algn="just">
              <a:spcAft>
                <a:spcPts val="600"/>
              </a:spcAft>
            </a:pPr>
            <a:r>
              <a:rPr lang="fr-FR" sz="1200" b="1" dirty="0">
                <a:latin typeface="Arial" panose="020B0604020202020204" pitchFamily="34" charset="0"/>
                <a:cs typeface="Arial" panose="020B0604020202020204" pitchFamily="34" charset="0"/>
              </a:rPr>
              <a:t>Pour les territoires, les enjeux relatifs aux enseignements artistiques </a:t>
            </a:r>
          </a:p>
          <a:p>
            <a:pPr marL="285750" indent="-285750" algn="just">
              <a:buFont typeface="Arial" panose="020B0604020202020204" pitchFamily="34" charset="0"/>
              <a:buChar char="•"/>
            </a:pPr>
            <a:r>
              <a:rPr lang="fr-FR" sz="1200" b="1" dirty="0">
                <a:latin typeface="Arial" panose="020B0604020202020204" pitchFamily="34" charset="0"/>
                <a:cs typeface="Arial" panose="020B0604020202020204" pitchFamily="34" charset="0"/>
              </a:rPr>
              <a:t>Pour une </a:t>
            </a:r>
            <a:r>
              <a:rPr lang="fr-FR" sz="1200" b="1" dirty="0">
                <a:solidFill>
                  <a:srgbClr val="D33510"/>
                </a:solidFill>
                <a:latin typeface="Arial" panose="020B0604020202020204" pitchFamily="34" charset="0"/>
                <a:cs typeface="Arial" panose="020B0604020202020204" pitchFamily="34" charset="0"/>
              </a:rPr>
              <a:t>cartographie de l’offre équitable </a:t>
            </a:r>
            <a:r>
              <a:rPr lang="fr-FR" sz="1200" b="1" dirty="0">
                <a:latin typeface="Arial" panose="020B0604020202020204" pitchFamily="34" charset="0"/>
                <a:cs typeface="Arial" panose="020B0604020202020204" pitchFamily="34" charset="0"/>
              </a:rPr>
              <a:t>: </a:t>
            </a:r>
            <a:r>
              <a:rPr lang="fr-FR" sz="1200" u="sng" dirty="0">
                <a:latin typeface="Arial" panose="020B0604020202020204" pitchFamily="34" charset="0"/>
                <a:cs typeface="Arial" panose="020B0604020202020204" pitchFamily="34" charset="0"/>
              </a:rPr>
              <a:t>Répartition géographique </a:t>
            </a:r>
            <a:r>
              <a:rPr lang="fr-FR" sz="1200" dirty="0">
                <a:latin typeface="Arial" panose="020B0604020202020204" pitchFamily="34" charset="0"/>
                <a:cs typeface="Arial" panose="020B0604020202020204" pitchFamily="34" charset="0"/>
              </a:rPr>
              <a:t>de l’offre et </a:t>
            </a:r>
            <a:r>
              <a:rPr lang="fr-FR" sz="1200" u="sng" dirty="0">
                <a:latin typeface="Arial" panose="020B0604020202020204" pitchFamily="34" charset="0"/>
                <a:cs typeface="Arial" panose="020B0604020202020204" pitchFamily="34" charset="0"/>
              </a:rPr>
              <a:t>cohésion dans ses propositions </a:t>
            </a:r>
            <a:r>
              <a:rPr lang="fr-FR" sz="1200" dirty="0">
                <a:latin typeface="Arial" panose="020B0604020202020204" pitchFamily="34" charset="0"/>
                <a:cs typeface="Arial" panose="020B0604020202020204" pitchFamily="34" charset="0"/>
              </a:rPr>
              <a:t>(disciplines artistiques représentées, niveau de structuration professionnelle, tarification, niveau d’aménagement des équipements), </a:t>
            </a:r>
            <a:r>
              <a:rPr lang="fr-FR" sz="1200" u="sng" dirty="0">
                <a:latin typeface="Arial" panose="020B0604020202020204" pitchFamily="34" charset="0"/>
                <a:cs typeface="Arial" panose="020B0604020202020204" pitchFamily="34" charset="0"/>
              </a:rPr>
              <a:t>locaux </a:t>
            </a:r>
            <a:r>
              <a:rPr lang="fr-FR" sz="1200" dirty="0">
                <a:latin typeface="Arial" panose="020B0604020202020204" pitchFamily="34" charset="0"/>
                <a:cs typeface="Arial" panose="020B0604020202020204" pitchFamily="34" charset="0"/>
              </a:rPr>
              <a:t>pour les écoles de musique, salles à disposition pour les pratiques amateurs.</a:t>
            </a:r>
          </a:p>
          <a:p>
            <a:pPr marL="285750" indent="-285750" algn="just">
              <a:buFont typeface="Arial" panose="020B0604020202020204" pitchFamily="34" charset="0"/>
              <a:buChar char="•"/>
            </a:pPr>
            <a:endParaRPr lang="fr-FR" sz="12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sz="1200" b="1" dirty="0">
                <a:latin typeface="Arial" panose="020B0604020202020204" pitchFamily="34" charset="0"/>
                <a:cs typeface="Arial" panose="020B0604020202020204" pitchFamily="34" charset="0"/>
              </a:rPr>
              <a:t>Sécuriser une </a:t>
            </a:r>
            <a:r>
              <a:rPr lang="fr-FR" sz="1200" b="1" dirty="0">
                <a:solidFill>
                  <a:srgbClr val="D33510"/>
                </a:solidFill>
                <a:latin typeface="Arial" panose="020B0604020202020204" pitchFamily="34" charset="0"/>
                <a:cs typeface="Arial" panose="020B0604020202020204" pitchFamily="34" charset="0"/>
              </a:rPr>
              <a:t>structuration et professionnalisation du secteur </a:t>
            </a:r>
            <a:r>
              <a:rPr lang="fr-FR" sz="1200" b="1" dirty="0">
                <a:latin typeface="Arial" panose="020B0604020202020204" pitchFamily="34" charset="0"/>
                <a:cs typeface="Arial" panose="020B0604020202020204" pitchFamily="34" charset="0"/>
              </a:rPr>
              <a:t>pour pérenniser la présence des enseignements artistiques sur les territoires : </a:t>
            </a:r>
            <a:r>
              <a:rPr lang="fr-FR" sz="1200" dirty="0">
                <a:latin typeface="Arial" panose="020B0604020202020204" pitchFamily="34" charset="0"/>
                <a:cs typeface="Arial" panose="020B0604020202020204" pitchFamily="34" charset="0"/>
              </a:rPr>
              <a:t>la mise en réseau / la mutualisation d’écoles à l’échelon local mène à une </a:t>
            </a:r>
            <a:r>
              <a:rPr lang="fr-FR" sz="1200" u="sng" dirty="0">
                <a:latin typeface="Arial" panose="020B0604020202020204" pitchFamily="34" charset="0"/>
                <a:cs typeface="Arial" panose="020B0604020202020204" pitchFamily="34" charset="0"/>
              </a:rPr>
              <a:t>harmonisation</a:t>
            </a:r>
            <a:r>
              <a:rPr lang="fr-FR" sz="1200" dirty="0">
                <a:latin typeface="Arial" panose="020B0604020202020204" pitchFamily="34" charset="0"/>
                <a:cs typeface="Arial" panose="020B0604020202020204" pitchFamily="34" charset="0"/>
              </a:rPr>
              <a:t> et une </a:t>
            </a:r>
            <a:r>
              <a:rPr lang="fr-FR" sz="1200" u="sng" dirty="0">
                <a:latin typeface="Arial" panose="020B0604020202020204" pitchFamily="34" charset="0"/>
                <a:cs typeface="Arial" panose="020B0604020202020204" pitchFamily="34" charset="0"/>
              </a:rPr>
              <a:t>consolidation</a:t>
            </a:r>
            <a:r>
              <a:rPr lang="fr-FR" sz="1200" dirty="0">
                <a:latin typeface="Arial" panose="020B0604020202020204" pitchFamily="34" charset="0"/>
                <a:cs typeface="Arial" panose="020B0604020202020204" pitchFamily="34" charset="0"/>
              </a:rPr>
              <a:t> des fonctionnements pédagogiques et administratifs, et à une meilleure attractivité de l’emploi pour les enseignants, et facilite le maintien d’une offre pérenne et diversifiée dans ses enseignements </a:t>
            </a:r>
          </a:p>
          <a:p>
            <a:pPr marL="285750" indent="-285750" algn="just">
              <a:buFont typeface="Arial" panose="020B0604020202020204" pitchFamily="34" charset="0"/>
              <a:buChar char="•"/>
            </a:pPr>
            <a:endParaRPr lang="fr-FR" sz="12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sz="1200" b="1" dirty="0">
                <a:latin typeface="Arial" panose="020B0604020202020204" pitchFamily="34" charset="0"/>
                <a:cs typeface="Arial" panose="020B0604020202020204" pitchFamily="34" charset="0"/>
              </a:rPr>
              <a:t>Enseignement et pratique : quels défis pour la pratique artistique de demain ? </a:t>
            </a:r>
            <a:r>
              <a:rPr lang="fr-FR" sz="1200" dirty="0">
                <a:latin typeface="Arial" panose="020B0604020202020204" pitchFamily="34" charset="0"/>
                <a:cs typeface="Arial" panose="020B0604020202020204" pitchFamily="34" charset="0"/>
              </a:rPr>
              <a:t>Face au constat d’une tendance à la baisse des pratiques, quels leviers sur les projets pédagogiques (ouverture des projets, diversité des disciplines), les pratiques collectives, l’action culturelle pour mieux répondre aux attentes ? Quelles perspectives d’articulation avec l’EAC ? </a:t>
            </a:r>
          </a:p>
        </p:txBody>
      </p:sp>
      <p:sp>
        <p:nvSpPr>
          <p:cNvPr id="3" name="Rectangle 2">
            <a:extLst>
              <a:ext uri="{FF2B5EF4-FFF2-40B4-BE49-F238E27FC236}">
                <a16:creationId xmlns:a16="http://schemas.microsoft.com/office/drawing/2014/main" id="{2002C46A-530B-477E-8E73-8608618BA39C}"/>
              </a:ext>
            </a:extLst>
          </p:cNvPr>
          <p:cNvSpPr/>
          <p:nvPr/>
        </p:nvSpPr>
        <p:spPr>
          <a:xfrm>
            <a:off x="1195372" y="4597864"/>
            <a:ext cx="7343995" cy="1762021"/>
          </a:xfrm>
          <a:prstGeom prst="rect">
            <a:avLst/>
          </a:prstGeom>
        </p:spPr>
        <p:txBody>
          <a:bodyPr wrap="square">
            <a:spAutoFit/>
          </a:bodyPr>
          <a:lstStyle/>
          <a:p>
            <a:pPr algn="just">
              <a:spcAft>
                <a:spcPts val="300"/>
              </a:spcAft>
            </a:pPr>
            <a:r>
              <a:rPr lang="fr-FR" sz="1200" b="1" dirty="0">
                <a:latin typeface="Arial" panose="020B0604020202020204" pitchFamily="34" charset="0"/>
                <a:cs typeface="Arial" panose="020B0604020202020204" pitchFamily="34" charset="0"/>
              </a:rPr>
              <a:t>Pour les territoires et pour le CD 05 : </a:t>
            </a:r>
          </a:p>
          <a:p>
            <a:pPr marL="285750" indent="-285750" algn="just">
              <a:spcAft>
                <a:spcPts val="300"/>
              </a:spcAft>
              <a:buFont typeface="Arial" panose="020B0604020202020204" pitchFamily="34" charset="0"/>
              <a:buChar char="•"/>
            </a:pPr>
            <a:r>
              <a:rPr lang="fr-FR" sz="1200" dirty="0">
                <a:latin typeface="Arial" panose="020B0604020202020204" pitchFamily="34" charset="0"/>
                <a:cs typeface="Arial" panose="020B0604020202020204" pitchFamily="34" charset="0"/>
              </a:rPr>
              <a:t>Structurer la coopération et renforcer l’optimisation par la mise en œuvre d’un </a:t>
            </a:r>
            <a:r>
              <a:rPr lang="fr-FR" sz="1200" b="1" dirty="0">
                <a:solidFill>
                  <a:srgbClr val="D33510"/>
                </a:solidFill>
                <a:latin typeface="Arial" panose="020B0604020202020204" pitchFamily="34" charset="0"/>
                <a:cs typeface="Arial" panose="020B0604020202020204" pitchFamily="34" charset="0"/>
              </a:rPr>
              <a:t>réseau des EEA </a:t>
            </a:r>
            <a:r>
              <a:rPr lang="fr-FR" sz="1200" dirty="0">
                <a:latin typeface="Arial" panose="020B0604020202020204" pitchFamily="34" charset="0"/>
                <a:cs typeface="Arial" panose="020B0604020202020204" pitchFamily="34" charset="0"/>
              </a:rPr>
              <a:t>(une impulsion dans le cadre du SDEA ?)</a:t>
            </a:r>
            <a:endParaRPr lang="fr-FR" sz="1200" b="1" dirty="0">
              <a:latin typeface="Arial" panose="020B0604020202020204" pitchFamily="34" charset="0"/>
              <a:cs typeface="Arial" panose="020B0604020202020204" pitchFamily="34" charset="0"/>
            </a:endParaRPr>
          </a:p>
          <a:p>
            <a:pPr marL="285750" indent="-285750" algn="just">
              <a:spcAft>
                <a:spcPts val="300"/>
              </a:spcAft>
              <a:buFont typeface="Arial" panose="020B0604020202020204" pitchFamily="34" charset="0"/>
              <a:buChar char="•"/>
            </a:pPr>
            <a:r>
              <a:rPr lang="fr-FR" sz="1200" dirty="0">
                <a:latin typeface="Arial" panose="020B0604020202020204" pitchFamily="34" charset="0"/>
                <a:cs typeface="Arial" panose="020B0604020202020204" pitchFamily="34" charset="0"/>
              </a:rPr>
              <a:t>Travailler</a:t>
            </a:r>
            <a:r>
              <a:rPr lang="fr-FR" sz="1200" b="1" dirty="0">
                <a:latin typeface="Arial" panose="020B0604020202020204" pitchFamily="34" charset="0"/>
                <a:cs typeface="Arial" panose="020B0604020202020204" pitchFamily="34" charset="0"/>
              </a:rPr>
              <a:t> </a:t>
            </a:r>
            <a:r>
              <a:rPr lang="fr-FR" sz="1200" b="1" dirty="0">
                <a:solidFill>
                  <a:srgbClr val="D33510"/>
                </a:solidFill>
                <a:latin typeface="Arial" panose="020B0604020202020204" pitchFamily="34" charset="0"/>
                <a:cs typeface="Arial" panose="020B0604020202020204" pitchFamily="34" charset="0"/>
              </a:rPr>
              <a:t>l’articulation</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entre établissements labellisés (CRD et CRI) et établissement associatifs</a:t>
            </a:r>
          </a:p>
          <a:p>
            <a:pPr marL="285750" indent="-285750" algn="just">
              <a:spcAft>
                <a:spcPts val="300"/>
              </a:spcAft>
              <a:buFont typeface="Arial" panose="020B0604020202020204" pitchFamily="34" charset="0"/>
              <a:buChar char="•"/>
            </a:pPr>
            <a:r>
              <a:rPr lang="fr-FR" sz="1200" dirty="0">
                <a:latin typeface="Arial" panose="020B0604020202020204" pitchFamily="34" charset="0"/>
                <a:cs typeface="Arial" panose="020B0604020202020204" pitchFamily="34" charset="0"/>
              </a:rPr>
              <a:t>Anticiper l’impact potentiel sur le territoire de la </a:t>
            </a:r>
            <a:r>
              <a:rPr lang="fr-FR" sz="1200" b="1" dirty="0">
                <a:solidFill>
                  <a:srgbClr val="D33510"/>
                </a:solidFill>
                <a:latin typeface="Arial" panose="020B0604020202020204" pitchFamily="34" charset="0"/>
                <a:cs typeface="Arial" panose="020B0604020202020204" pitchFamily="34" charset="0"/>
              </a:rPr>
              <a:t>réforme en cours de réflexion</a:t>
            </a:r>
            <a:r>
              <a:rPr lang="fr-FR" sz="1200" dirty="0">
                <a:latin typeface="Arial" panose="020B0604020202020204" pitchFamily="34" charset="0"/>
                <a:cs typeface="Arial" panose="020B0604020202020204" pitchFamily="34" charset="0"/>
              </a:rPr>
              <a:t> sur l’enseignement spécialisé</a:t>
            </a:r>
          </a:p>
          <a:p>
            <a:pPr marL="285750" indent="-285750" algn="just">
              <a:spcAft>
                <a:spcPts val="300"/>
              </a:spcAft>
              <a:buFont typeface="Arial" panose="020B0604020202020204" pitchFamily="34" charset="0"/>
              <a:buChar char="•"/>
            </a:pPr>
            <a:r>
              <a:rPr lang="fr-FR" sz="1200" dirty="0">
                <a:latin typeface="Arial" panose="020B0604020202020204" pitchFamily="34" charset="0"/>
                <a:cs typeface="Arial" panose="020B0604020202020204" pitchFamily="34" charset="0"/>
              </a:rPr>
              <a:t>Définir le </a:t>
            </a:r>
            <a:r>
              <a:rPr lang="fr-FR" sz="1200" b="1" dirty="0">
                <a:solidFill>
                  <a:srgbClr val="D33510"/>
                </a:solidFill>
                <a:latin typeface="Arial" panose="020B0604020202020204" pitchFamily="34" charset="0"/>
                <a:cs typeface="Arial" panose="020B0604020202020204" pitchFamily="34" charset="0"/>
              </a:rPr>
              <a:t>rôle des EEA </a:t>
            </a:r>
            <a:r>
              <a:rPr lang="fr-FR" sz="1200" dirty="0">
                <a:latin typeface="Arial" panose="020B0604020202020204" pitchFamily="34" charset="0"/>
                <a:cs typeface="Arial" panose="020B0604020202020204" pitchFamily="34" charset="0"/>
              </a:rPr>
              <a:t>pour un territoire </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des évolutions nécessaires à l’image des bibliothèques – « 3</a:t>
            </a:r>
            <a:r>
              <a:rPr lang="fr-FR" sz="1200" baseline="30000" dirty="0">
                <a:latin typeface="Arial" panose="020B0604020202020204" pitchFamily="34" charset="0"/>
                <a:cs typeface="Arial" panose="020B0604020202020204" pitchFamily="34" charset="0"/>
              </a:rPr>
              <a:t>ème</a:t>
            </a:r>
            <a:r>
              <a:rPr lang="fr-FR" sz="1200" dirty="0">
                <a:latin typeface="Arial" panose="020B0604020202020204" pitchFamily="34" charset="0"/>
                <a:cs typeface="Arial" panose="020B0604020202020204" pitchFamily="34" charset="0"/>
              </a:rPr>
              <a:t> lieu », espace de vie culturelle, animation du territoire ? </a:t>
            </a:r>
          </a:p>
        </p:txBody>
      </p:sp>
      <p:grpSp>
        <p:nvGrpSpPr>
          <p:cNvPr id="8" name="Groupe 7">
            <a:extLst>
              <a:ext uri="{FF2B5EF4-FFF2-40B4-BE49-F238E27FC236}">
                <a16:creationId xmlns:a16="http://schemas.microsoft.com/office/drawing/2014/main" id="{D4139980-2FB1-43C7-87F0-D280CDEDB4B4}"/>
              </a:ext>
            </a:extLst>
          </p:cNvPr>
          <p:cNvGrpSpPr/>
          <p:nvPr/>
        </p:nvGrpSpPr>
        <p:grpSpPr>
          <a:xfrm>
            <a:off x="490662" y="4938682"/>
            <a:ext cx="537822" cy="504056"/>
            <a:chOff x="7326313" y="2306638"/>
            <a:chExt cx="1066800" cy="1079500"/>
          </a:xfrm>
          <a:solidFill>
            <a:srgbClr val="00338D"/>
          </a:solidFill>
        </p:grpSpPr>
        <p:sp>
          <p:nvSpPr>
            <p:cNvPr id="9" name="Freeform 393">
              <a:extLst>
                <a:ext uri="{FF2B5EF4-FFF2-40B4-BE49-F238E27FC236}">
                  <a16:creationId xmlns:a16="http://schemas.microsoft.com/office/drawing/2014/main" id="{42F7FA6D-E715-4BBC-85EE-C4A872C79646}"/>
                </a:ext>
              </a:extLst>
            </p:cNvPr>
            <p:cNvSpPr>
              <a:spLocks/>
            </p:cNvSpPr>
            <p:nvPr/>
          </p:nvSpPr>
          <p:spPr bwMode="auto">
            <a:xfrm>
              <a:off x="7424738" y="2763838"/>
              <a:ext cx="968375" cy="622300"/>
            </a:xfrm>
            <a:custGeom>
              <a:avLst/>
              <a:gdLst>
                <a:gd name="T0" fmla="*/ 532 w 3051"/>
                <a:gd name="T1" fmla="*/ 25 h 1962"/>
                <a:gd name="T2" fmla="*/ 630 w 3051"/>
                <a:gd name="T3" fmla="*/ 118 h 1962"/>
                <a:gd name="T4" fmla="*/ 663 w 3051"/>
                <a:gd name="T5" fmla="*/ 246 h 1962"/>
                <a:gd name="T6" fmla="*/ 607 w 3051"/>
                <a:gd name="T7" fmla="*/ 450 h 1962"/>
                <a:gd name="T8" fmla="*/ 532 w 3051"/>
                <a:gd name="T9" fmla="*/ 708 h 1962"/>
                <a:gd name="T10" fmla="*/ 606 w 3051"/>
                <a:gd name="T11" fmla="*/ 738 h 1962"/>
                <a:gd name="T12" fmla="*/ 755 w 3051"/>
                <a:gd name="T13" fmla="*/ 682 h 1962"/>
                <a:gd name="T14" fmla="*/ 923 w 3051"/>
                <a:gd name="T15" fmla="*/ 612 h 1962"/>
                <a:gd name="T16" fmla="*/ 1085 w 3051"/>
                <a:gd name="T17" fmla="*/ 542 h 1962"/>
                <a:gd name="T18" fmla="*/ 1222 w 3051"/>
                <a:gd name="T19" fmla="*/ 482 h 1962"/>
                <a:gd name="T20" fmla="*/ 1311 w 3051"/>
                <a:gd name="T21" fmla="*/ 441 h 1962"/>
                <a:gd name="T22" fmla="*/ 1471 w 3051"/>
                <a:gd name="T23" fmla="*/ 316 h 1962"/>
                <a:gd name="T24" fmla="*/ 1557 w 3051"/>
                <a:gd name="T25" fmla="*/ 1493 h 1962"/>
                <a:gd name="T26" fmla="*/ 1700 w 3051"/>
                <a:gd name="T27" fmla="*/ 1685 h 1962"/>
                <a:gd name="T28" fmla="*/ 1713 w 3051"/>
                <a:gd name="T29" fmla="*/ 1681 h 1962"/>
                <a:gd name="T30" fmla="*/ 1851 w 3051"/>
                <a:gd name="T31" fmla="*/ 1487 h 1962"/>
                <a:gd name="T32" fmla="*/ 2073 w 3051"/>
                <a:gd name="T33" fmla="*/ 432 h 1962"/>
                <a:gd name="T34" fmla="*/ 2124 w 3051"/>
                <a:gd name="T35" fmla="*/ 456 h 1962"/>
                <a:gd name="T36" fmla="*/ 2215 w 3051"/>
                <a:gd name="T37" fmla="*/ 497 h 1962"/>
                <a:gd name="T38" fmla="*/ 2309 w 3051"/>
                <a:gd name="T39" fmla="*/ 542 h 1962"/>
                <a:gd name="T40" fmla="*/ 2373 w 3051"/>
                <a:gd name="T41" fmla="*/ 572 h 1962"/>
                <a:gd name="T42" fmla="*/ 2485 w 3051"/>
                <a:gd name="T43" fmla="*/ 639 h 1962"/>
                <a:gd name="T44" fmla="*/ 2681 w 3051"/>
                <a:gd name="T45" fmla="*/ 850 h 1962"/>
                <a:gd name="T46" fmla="*/ 2869 w 3051"/>
                <a:gd name="T47" fmla="*/ 1176 h 1962"/>
                <a:gd name="T48" fmla="*/ 2947 w 3051"/>
                <a:gd name="T49" fmla="*/ 1350 h 1962"/>
                <a:gd name="T50" fmla="*/ 3004 w 3051"/>
                <a:gd name="T51" fmla="*/ 1492 h 1962"/>
                <a:gd name="T52" fmla="*/ 3034 w 3051"/>
                <a:gd name="T53" fmla="*/ 1577 h 1962"/>
                <a:gd name="T54" fmla="*/ 3051 w 3051"/>
                <a:gd name="T55" fmla="*/ 1651 h 1962"/>
                <a:gd name="T56" fmla="*/ 3046 w 3051"/>
                <a:gd name="T57" fmla="*/ 1728 h 1962"/>
                <a:gd name="T58" fmla="*/ 3021 w 3051"/>
                <a:gd name="T59" fmla="*/ 1864 h 1962"/>
                <a:gd name="T60" fmla="*/ 2509 w 3051"/>
                <a:gd name="T61" fmla="*/ 1910 h 1962"/>
                <a:gd name="T62" fmla="*/ 2556 w 3051"/>
                <a:gd name="T63" fmla="*/ 1745 h 1962"/>
                <a:gd name="T64" fmla="*/ 2546 w 3051"/>
                <a:gd name="T65" fmla="*/ 1633 h 1962"/>
                <a:gd name="T66" fmla="*/ 2479 w 3051"/>
                <a:gd name="T67" fmla="*/ 1471 h 1962"/>
                <a:gd name="T68" fmla="*/ 946 w 3051"/>
                <a:gd name="T69" fmla="*/ 1125 h 1962"/>
                <a:gd name="T70" fmla="*/ 680 w 3051"/>
                <a:gd name="T71" fmla="*/ 1217 h 1962"/>
                <a:gd name="T72" fmla="*/ 447 w 3051"/>
                <a:gd name="T73" fmla="*/ 1277 h 1962"/>
                <a:gd name="T74" fmla="*/ 270 w 3051"/>
                <a:gd name="T75" fmla="*/ 1298 h 1962"/>
                <a:gd name="T76" fmla="*/ 165 w 3051"/>
                <a:gd name="T77" fmla="*/ 1277 h 1962"/>
                <a:gd name="T78" fmla="*/ 57 w 3051"/>
                <a:gd name="T79" fmla="*/ 1189 h 1962"/>
                <a:gd name="T80" fmla="*/ 12 w 3051"/>
                <a:gd name="T81" fmla="*/ 1092 h 1962"/>
                <a:gd name="T82" fmla="*/ 1 w 3051"/>
                <a:gd name="T83" fmla="*/ 964 h 1962"/>
                <a:gd name="T84" fmla="*/ 24 w 3051"/>
                <a:gd name="T85" fmla="*/ 787 h 1962"/>
                <a:gd name="T86" fmla="*/ 82 w 3051"/>
                <a:gd name="T87" fmla="*/ 546 h 1962"/>
                <a:gd name="T88" fmla="*/ 130 w 3051"/>
                <a:gd name="T89" fmla="*/ 374 h 1962"/>
                <a:gd name="T90" fmla="*/ 173 w 3051"/>
                <a:gd name="T91" fmla="*/ 239 h 1962"/>
                <a:gd name="T92" fmla="*/ 196 w 3051"/>
                <a:gd name="T93" fmla="*/ 167 h 1962"/>
                <a:gd name="T94" fmla="*/ 250 w 3051"/>
                <a:gd name="T95" fmla="*/ 74 h 1962"/>
                <a:gd name="T96" fmla="*/ 364 w 3051"/>
                <a:gd name="T97" fmla="*/ 7 h 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51" h="1962">
                  <a:moveTo>
                    <a:pt x="432" y="0"/>
                  </a:moveTo>
                  <a:lnTo>
                    <a:pt x="466" y="4"/>
                  </a:lnTo>
                  <a:lnTo>
                    <a:pt x="500" y="12"/>
                  </a:lnTo>
                  <a:lnTo>
                    <a:pt x="532" y="25"/>
                  </a:lnTo>
                  <a:lnTo>
                    <a:pt x="562" y="43"/>
                  </a:lnTo>
                  <a:lnTo>
                    <a:pt x="588" y="65"/>
                  </a:lnTo>
                  <a:lnTo>
                    <a:pt x="611" y="90"/>
                  </a:lnTo>
                  <a:lnTo>
                    <a:pt x="630" y="118"/>
                  </a:lnTo>
                  <a:lnTo>
                    <a:pt x="645" y="148"/>
                  </a:lnTo>
                  <a:lnTo>
                    <a:pt x="655" y="179"/>
                  </a:lnTo>
                  <a:lnTo>
                    <a:pt x="662" y="212"/>
                  </a:lnTo>
                  <a:lnTo>
                    <a:pt x="663" y="246"/>
                  </a:lnTo>
                  <a:lnTo>
                    <a:pt x="660" y="280"/>
                  </a:lnTo>
                  <a:lnTo>
                    <a:pt x="650" y="314"/>
                  </a:lnTo>
                  <a:lnTo>
                    <a:pt x="629" y="381"/>
                  </a:lnTo>
                  <a:lnTo>
                    <a:pt x="607" y="450"/>
                  </a:lnTo>
                  <a:lnTo>
                    <a:pt x="586" y="517"/>
                  </a:lnTo>
                  <a:lnTo>
                    <a:pt x="567" y="583"/>
                  </a:lnTo>
                  <a:lnTo>
                    <a:pt x="549" y="647"/>
                  </a:lnTo>
                  <a:lnTo>
                    <a:pt x="532" y="708"/>
                  </a:lnTo>
                  <a:lnTo>
                    <a:pt x="518" y="766"/>
                  </a:lnTo>
                  <a:lnTo>
                    <a:pt x="545" y="759"/>
                  </a:lnTo>
                  <a:lnTo>
                    <a:pt x="574" y="750"/>
                  </a:lnTo>
                  <a:lnTo>
                    <a:pt x="606" y="738"/>
                  </a:lnTo>
                  <a:lnTo>
                    <a:pt x="640" y="726"/>
                  </a:lnTo>
                  <a:lnTo>
                    <a:pt x="677" y="712"/>
                  </a:lnTo>
                  <a:lnTo>
                    <a:pt x="716" y="697"/>
                  </a:lnTo>
                  <a:lnTo>
                    <a:pt x="755" y="682"/>
                  </a:lnTo>
                  <a:lnTo>
                    <a:pt x="796" y="665"/>
                  </a:lnTo>
                  <a:lnTo>
                    <a:pt x="838" y="647"/>
                  </a:lnTo>
                  <a:lnTo>
                    <a:pt x="880" y="630"/>
                  </a:lnTo>
                  <a:lnTo>
                    <a:pt x="923" y="612"/>
                  </a:lnTo>
                  <a:lnTo>
                    <a:pt x="964" y="595"/>
                  </a:lnTo>
                  <a:lnTo>
                    <a:pt x="1006" y="577"/>
                  </a:lnTo>
                  <a:lnTo>
                    <a:pt x="1046" y="559"/>
                  </a:lnTo>
                  <a:lnTo>
                    <a:pt x="1085" y="542"/>
                  </a:lnTo>
                  <a:lnTo>
                    <a:pt x="1123" y="525"/>
                  </a:lnTo>
                  <a:lnTo>
                    <a:pt x="1158" y="510"/>
                  </a:lnTo>
                  <a:lnTo>
                    <a:pt x="1191" y="495"/>
                  </a:lnTo>
                  <a:lnTo>
                    <a:pt x="1222" y="482"/>
                  </a:lnTo>
                  <a:lnTo>
                    <a:pt x="1250" y="469"/>
                  </a:lnTo>
                  <a:lnTo>
                    <a:pt x="1274" y="458"/>
                  </a:lnTo>
                  <a:lnTo>
                    <a:pt x="1295" y="449"/>
                  </a:lnTo>
                  <a:lnTo>
                    <a:pt x="1311" y="441"/>
                  </a:lnTo>
                  <a:lnTo>
                    <a:pt x="1324" y="436"/>
                  </a:lnTo>
                  <a:lnTo>
                    <a:pt x="1331" y="432"/>
                  </a:lnTo>
                  <a:lnTo>
                    <a:pt x="1334" y="431"/>
                  </a:lnTo>
                  <a:lnTo>
                    <a:pt x="1471" y="316"/>
                  </a:lnTo>
                  <a:lnTo>
                    <a:pt x="1688" y="534"/>
                  </a:lnTo>
                  <a:lnTo>
                    <a:pt x="1556" y="1487"/>
                  </a:lnTo>
                  <a:lnTo>
                    <a:pt x="1556" y="1490"/>
                  </a:lnTo>
                  <a:lnTo>
                    <a:pt x="1557" y="1493"/>
                  </a:lnTo>
                  <a:lnTo>
                    <a:pt x="1558" y="1495"/>
                  </a:lnTo>
                  <a:lnTo>
                    <a:pt x="1695" y="1681"/>
                  </a:lnTo>
                  <a:lnTo>
                    <a:pt x="1697" y="1684"/>
                  </a:lnTo>
                  <a:lnTo>
                    <a:pt x="1700" y="1685"/>
                  </a:lnTo>
                  <a:lnTo>
                    <a:pt x="1704" y="1686"/>
                  </a:lnTo>
                  <a:lnTo>
                    <a:pt x="1707" y="1685"/>
                  </a:lnTo>
                  <a:lnTo>
                    <a:pt x="1710" y="1684"/>
                  </a:lnTo>
                  <a:lnTo>
                    <a:pt x="1713" y="1681"/>
                  </a:lnTo>
                  <a:lnTo>
                    <a:pt x="1849" y="1495"/>
                  </a:lnTo>
                  <a:lnTo>
                    <a:pt x="1851" y="1493"/>
                  </a:lnTo>
                  <a:lnTo>
                    <a:pt x="1851" y="1490"/>
                  </a:lnTo>
                  <a:lnTo>
                    <a:pt x="1851" y="1487"/>
                  </a:lnTo>
                  <a:lnTo>
                    <a:pt x="1718" y="530"/>
                  </a:lnTo>
                  <a:lnTo>
                    <a:pt x="1934" y="316"/>
                  </a:lnTo>
                  <a:lnTo>
                    <a:pt x="2071" y="431"/>
                  </a:lnTo>
                  <a:lnTo>
                    <a:pt x="2073" y="432"/>
                  </a:lnTo>
                  <a:lnTo>
                    <a:pt x="2080" y="435"/>
                  </a:lnTo>
                  <a:lnTo>
                    <a:pt x="2091" y="440"/>
                  </a:lnTo>
                  <a:lnTo>
                    <a:pt x="2106" y="448"/>
                  </a:lnTo>
                  <a:lnTo>
                    <a:pt x="2124" y="456"/>
                  </a:lnTo>
                  <a:lnTo>
                    <a:pt x="2144" y="465"/>
                  </a:lnTo>
                  <a:lnTo>
                    <a:pt x="2167" y="476"/>
                  </a:lnTo>
                  <a:lnTo>
                    <a:pt x="2190" y="487"/>
                  </a:lnTo>
                  <a:lnTo>
                    <a:pt x="2215" y="497"/>
                  </a:lnTo>
                  <a:lnTo>
                    <a:pt x="2239" y="509"/>
                  </a:lnTo>
                  <a:lnTo>
                    <a:pt x="2263" y="520"/>
                  </a:lnTo>
                  <a:lnTo>
                    <a:pt x="2287" y="531"/>
                  </a:lnTo>
                  <a:lnTo>
                    <a:pt x="2309" y="542"/>
                  </a:lnTo>
                  <a:lnTo>
                    <a:pt x="2330" y="551"/>
                  </a:lnTo>
                  <a:lnTo>
                    <a:pt x="2347" y="559"/>
                  </a:lnTo>
                  <a:lnTo>
                    <a:pt x="2363" y="567"/>
                  </a:lnTo>
                  <a:lnTo>
                    <a:pt x="2373" y="572"/>
                  </a:lnTo>
                  <a:lnTo>
                    <a:pt x="2380" y="575"/>
                  </a:lnTo>
                  <a:lnTo>
                    <a:pt x="2383" y="576"/>
                  </a:lnTo>
                  <a:lnTo>
                    <a:pt x="2434" y="604"/>
                  </a:lnTo>
                  <a:lnTo>
                    <a:pt x="2485" y="639"/>
                  </a:lnTo>
                  <a:lnTo>
                    <a:pt x="2535" y="682"/>
                  </a:lnTo>
                  <a:lnTo>
                    <a:pt x="2583" y="730"/>
                  </a:lnTo>
                  <a:lnTo>
                    <a:pt x="2632" y="786"/>
                  </a:lnTo>
                  <a:lnTo>
                    <a:pt x="2681" y="850"/>
                  </a:lnTo>
                  <a:lnTo>
                    <a:pt x="2728" y="921"/>
                  </a:lnTo>
                  <a:lnTo>
                    <a:pt x="2776" y="998"/>
                  </a:lnTo>
                  <a:lnTo>
                    <a:pt x="2823" y="1084"/>
                  </a:lnTo>
                  <a:lnTo>
                    <a:pt x="2869" y="1176"/>
                  </a:lnTo>
                  <a:lnTo>
                    <a:pt x="2891" y="1222"/>
                  </a:lnTo>
                  <a:lnTo>
                    <a:pt x="2911" y="1266"/>
                  </a:lnTo>
                  <a:lnTo>
                    <a:pt x="2929" y="1309"/>
                  </a:lnTo>
                  <a:lnTo>
                    <a:pt x="2947" y="1350"/>
                  </a:lnTo>
                  <a:lnTo>
                    <a:pt x="2964" y="1389"/>
                  </a:lnTo>
                  <a:lnTo>
                    <a:pt x="2978" y="1427"/>
                  </a:lnTo>
                  <a:lnTo>
                    <a:pt x="2992" y="1461"/>
                  </a:lnTo>
                  <a:lnTo>
                    <a:pt x="3004" y="1492"/>
                  </a:lnTo>
                  <a:lnTo>
                    <a:pt x="3013" y="1519"/>
                  </a:lnTo>
                  <a:lnTo>
                    <a:pt x="3023" y="1543"/>
                  </a:lnTo>
                  <a:lnTo>
                    <a:pt x="3029" y="1561"/>
                  </a:lnTo>
                  <a:lnTo>
                    <a:pt x="3034" y="1577"/>
                  </a:lnTo>
                  <a:lnTo>
                    <a:pt x="3038" y="1586"/>
                  </a:lnTo>
                  <a:lnTo>
                    <a:pt x="3039" y="1591"/>
                  </a:lnTo>
                  <a:lnTo>
                    <a:pt x="3048" y="1620"/>
                  </a:lnTo>
                  <a:lnTo>
                    <a:pt x="3051" y="1651"/>
                  </a:lnTo>
                  <a:lnTo>
                    <a:pt x="3051" y="1682"/>
                  </a:lnTo>
                  <a:lnTo>
                    <a:pt x="3051" y="1692"/>
                  </a:lnTo>
                  <a:lnTo>
                    <a:pt x="3049" y="1707"/>
                  </a:lnTo>
                  <a:lnTo>
                    <a:pt x="3046" y="1728"/>
                  </a:lnTo>
                  <a:lnTo>
                    <a:pt x="3042" y="1755"/>
                  </a:lnTo>
                  <a:lnTo>
                    <a:pt x="3037" y="1786"/>
                  </a:lnTo>
                  <a:lnTo>
                    <a:pt x="3030" y="1823"/>
                  </a:lnTo>
                  <a:lnTo>
                    <a:pt x="3021" y="1864"/>
                  </a:lnTo>
                  <a:lnTo>
                    <a:pt x="3009" y="1911"/>
                  </a:lnTo>
                  <a:lnTo>
                    <a:pt x="2995" y="1962"/>
                  </a:lnTo>
                  <a:lnTo>
                    <a:pt x="2490" y="1962"/>
                  </a:lnTo>
                  <a:lnTo>
                    <a:pt x="2509" y="1910"/>
                  </a:lnTo>
                  <a:lnTo>
                    <a:pt x="2524" y="1862"/>
                  </a:lnTo>
                  <a:lnTo>
                    <a:pt x="2538" y="1819"/>
                  </a:lnTo>
                  <a:lnTo>
                    <a:pt x="2548" y="1780"/>
                  </a:lnTo>
                  <a:lnTo>
                    <a:pt x="2556" y="1745"/>
                  </a:lnTo>
                  <a:lnTo>
                    <a:pt x="2564" y="1715"/>
                  </a:lnTo>
                  <a:lnTo>
                    <a:pt x="2568" y="1692"/>
                  </a:lnTo>
                  <a:lnTo>
                    <a:pt x="2558" y="1664"/>
                  </a:lnTo>
                  <a:lnTo>
                    <a:pt x="2546" y="1633"/>
                  </a:lnTo>
                  <a:lnTo>
                    <a:pt x="2532" y="1596"/>
                  </a:lnTo>
                  <a:lnTo>
                    <a:pt x="2516" y="1557"/>
                  </a:lnTo>
                  <a:lnTo>
                    <a:pt x="2498" y="1516"/>
                  </a:lnTo>
                  <a:lnTo>
                    <a:pt x="2479" y="1471"/>
                  </a:lnTo>
                  <a:lnTo>
                    <a:pt x="2458" y="1426"/>
                  </a:lnTo>
                  <a:lnTo>
                    <a:pt x="2458" y="1962"/>
                  </a:lnTo>
                  <a:lnTo>
                    <a:pt x="947" y="1962"/>
                  </a:lnTo>
                  <a:lnTo>
                    <a:pt x="946" y="1125"/>
                  </a:lnTo>
                  <a:lnTo>
                    <a:pt x="878" y="1151"/>
                  </a:lnTo>
                  <a:lnTo>
                    <a:pt x="811" y="1174"/>
                  </a:lnTo>
                  <a:lnTo>
                    <a:pt x="745" y="1197"/>
                  </a:lnTo>
                  <a:lnTo>
                    <a:pt x="680" y="1217"/>
                  </a:lnTo>
                  <a:lnTo>
                    <a:pt x="618" y="1235"/>
                  </a:lnTo>
                  <a:lnTo>
                    <a:pt x="558" y="1251"/>
                  </a:lnTo>
                  <a:lnTo>
                    <a:pt x="501" y="1265"/>
                  </a:lnTo>
                  <a:lnTo>
                    <a:pt x="447" y="1277"/>
                  </a:lnTo>
                  <a:lnTo>
                    <a:pt x="396" y="1286"/>
                  </a:lnTo>
                  <a:lnTo>
                    <a:pt x="350" y="1293"/>
                  </a:lnTo>
                  <a:lnTo>
                    <a:pt x="307" y="1297"/>
                  </a:lnTo>
                  <a:lnTo>
                    <a:pt x="270" y="1298"/>
                  </a:lnTo>
                  <a:lnTo>
                    <a:pt x="269" y="1298"/>
                  </a:lnTo>
                  <a:lnTo>
                    <a:pt x="233" y="1296"/>
                  </a:lnTo>
                  <a:lnTo>
                    <a:pt x="199" y="1289"/>
                  </a:lnTo>
                  <a:lnTo>
                    <a:pt x="165" y="1277"/>
                  </a:lnTo>
                  <a:lnTo>
                    <a:pt x="134" y="1261"/>
                  </a:lnTo>
                  <a:lnTo>
                    <a:pt x="105" y="1240"/>
                  </a:lnTo>
                  <a:lnTo>
                    <a:pt x="79" y="1217"/>
                  </a:lnTo>
                  <a:lnTo>
                    <a:pt x="57" y="1189"/>
                  </a:lnTo>
                  <a:lnTo>
                    <a:pt x="42" y="1167"/>
                  </a:lnTo>
                  <a:lnTo>
                    <a:pt x="30" y="1143"/>
                  </a:lnTo>
                  <a:lnTo>
                    <a:pt x="19" y="1118"/>
                  </a:lnTo>
                  <a:lnTo>
                    <a:pt x="12" y="1092"/>
                  </a:lnTo>
                  <a:lnTo>
                    <a:pt x="6" y="1063"/>
                  </a:lnTo>
                  <a:lnTo>
                    <a:pt x="2" y="1033"/>
                  </a:lnTo>
                  <a:lnTo>
                    <a:pt x="0" y="1000"/>
                  </a:lnTo>
                  <a:lnTo>
                    <a:pt x="1" y="964"/>
                  </a:lnTo>
                  <a:lnTo>
                    <a:pt x="3" y="925"/>
                  </a:lnTo>
                  <a:lnTo>
                    <a:pt x="8" y="882"/>
                  </a:lnTo>
                  <a:lnTo>
                    <a:pt x="14" y="837"/>
                  </a:lnTo>
                  <a:lnTo>
                    <a:pt x="24" y="787"/>
                  </a:lnTo>
                  <a:lnTo>
                    <a:pt x="35" y="734"/>
                  </a:lnTo>
                  <a:lnTo>
                    <a:pt x="48" y="676"/>
                  </a:lnTo>
                  <a:lnTo>
                    <a:pt x="64" y="613"/>
                  </a:lnTo>
                  <a:lnTo>
                    <a:pt x="82" y="546"/>
                  </a:lnTo>
                  <a:lnTo>
                    <a:pt x="94" y="501"/>
                  </a:lnTo>
                  <a:lnTo>
                    <a:pt x="106" y="458"/>
                  </a:lnTo>
                  <a:lnTo>
                    <a:pt x="119" y="416"/>
                  </a:lnTo>
                  <a:lnTo>
                    <a:pt x="130" y="374"/>
                  </a:lnTo>
                  <a:lnTo>
                    <a:pt x="142" y="336"/>
                  </a:lnTo>
                  <a:lnTo>
                    <a:pt x="153" y="301"/>
                  </a:lnTo>
                  <a:lnTo>
                    <a:pt x="163" y="268"/>
                  </a:lnTo>
                  <a:lnTo>
                    <a:pt x="173" y="239"/>
                  </a:lnTo>
                  <a:lnTo>
                    <a:pt x="180" y="214"/>
                  </a:lnTo>
                  <a:lnTo>
                    <a:pt x="187" y="193"/>
                  </a:lnTo>
                  <a:lnTo>
                    <a:pt x="192" y="178"/>
                  </a:lnTo>
                  <a:lnTo>
                    <a:pt x="196" y="167"/>
                  </a:lnTo>
                  <a:lnTo>
                    <a:pt x="198" y="162"/>
                  </a:lnTo>
                  <a:lnTo>
                    <a:pt x="211" y="130"/>
                  </a:lnTo>
                  <a:lnTo>
                    <a:pt x="229" y="100"/>
                  </a:lnTo>
                  <a:lnTo>
                    <a:pt x="250" y="74"/>
                  </a:lnTo>
                  <a:lnTo>
                    <a:pt x="275" y="51"/>
                  </a:lnTo>
                  <a:lnTo>
                    <a:pt x="303" y="33"/>
                  </a:lnTo>
                  <a:lnTo>
                    <a:pt x="332" y="18"/>
                  </a:lnTo>
                  <a:lnTo>
                    <a:pt x="364" y="7"/>
                  </a:lnTo>
                  <a:lnTo>
                    <a:pt x="398" y="1"/>
                  </a:lnTo>
                  <a:lnTo>
                    <a:pt x="4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0" name="Freeform 394">
              <a:extLst>
                <a:ext uri="{FF2B5EF4-FFF2-40B4-BE49-F238E27FC236}">
                  <a16:creationId xmlns:a16="http://schemas.microsoft.com/office/drawing/2014/main" id="{FA3BC129-5576-4F29-BD57-DCF599D069D4}"/>
                </a:ext>
              </a:extLst>
            </p:cNvPr>
            <p:cNvSpPr>
              <a:spLocks/>
            </p:cNvSpPr>
            <p:nvPr/>
          </p:nvSpPr>
          <p:spPr bwMode="auto">
            <a:xfrm>
              <a:off x="7769226" y="2392363"/>
              <a:ext cx="390525" cy="468313"/>
            </a:xfrm>
            <a:custGeom>
              <a:avLst/>
              <a:gdLst>
                <a:gd name="T0" fmla="*/ 683 w 1232"/>
                <a:gd name="T1" fmla="*/ 1 h 1476"/>
                <a:gd name="T2" fmla="*/ 805 w 1232"/>
                <a:gd name="T3" fmla="*/ 17 h 1476"/>
                <a:gd name="T4" fmla="*/ 911 w 1232"/>
                <a:gd name="T5" fmla="*/ 46 h 1476"/>
                <a:gd name="T6" fmla="*/ 1000 w 1232"/>
                <a:gd name="T7" fmla="*/ 88 h 1476"/>
                <a:gd name="T8" fmla="*/ 1075 w 1232"/>
                <a:gd name="T9" fmla="*/ 144 h 1476"/>
                <a:gd name="T10" fmla="*/ 1134 w 1232"/>
                <a:gd name="T11" fmla="*/ 213 h 1476"/>
                <a:gd name="T12" fmla="*/ 1178 w 1232"/>
                <a:gd name="T13" fmla="*/ 294 h 1476"/>
                <a:gd name="T14" fmla="*/ 1209 w 1232"/>
                <a:gd name="T15" fmla="*/ 386 h 1476"/>
                <a:gd name="T16" fmla="*/ 1228 w 1232"/>
                <a:gd name="T17" fmla="*/ 491 h 1476"/>
                <a:gd name="T18" fmla="*/ 1232 w 1232"/>
                <a:gd name="T19" fmla="*/ 605 h 1476"/>
                <a:gd name="T20" fmla="*/ 1223 w 1232"/>
                <a:gd name="T21" fmla="*/ 770 h 1476"/>
                <a:gd name="T22" fmla="*/ 1197 w 1232"/>
                <a:gd name="T23" fmla="*/ 919 h 1476"/>
                <a:gd name="T24" fmla="*/ 1156 w 1232"/>
                <a:gd name="T25" fmla="*/ 1053 h 1476"/>
                <a:gd name="T26" fmla="*/ 1102 w 1232"/>
                <a:gd name="T27" fmla="*/ 1169 h 1476"/>
                <a:gd name="T28" fmla="*/ 1035 w 1232"/>
                <a:gd name="T29" fmla="*/ 1268 h 1476"/>
                <a:gd name="T30" fmla="*/ 958 w 1232"/>
                <a:gd name="T31" fmla="*/ 1349 h 1476"/>
                <a:gd name="T32" fmla="*/ 871 w 1232"/>
                <a:gd name="T33" fmla="*/ 1410 h 1476"/>
                <a:gd name="T34" fmla="*/ 774 w 1232"/>
                <a:gd name="T35" fmla="*/ 1452 h 1476"/>
                <a:gd name="T36" fmla="*/ 671 w 1232"/>
                <a:gd name="T37" fmla="*/ 1473 h 1476"/>
                <a:gd name="T38" fmla="*/ 562 w 1232"/>
                <a:gd name="T39" fmla="*/ 1473 h 1476"/>
                <a:gd name="T40" fmla="*/ 458 w 1232"/>
                <a:gd name="T41" fmla="*/ 1452 h 1476"/>
                <a:gd name="T42" fmla="*/ 362 w 1232"/>
                <a:gd name="T43" fmla="*/ 1410 h 1476"/>
                <a:gd name="T44" fmla="*/ 274 w 1232"/>
                <a:gd name="T45" fmla="*/ 1349 h 1476"/>
                <a:gd name="T46" fmla="*/ 197 w 1232"/>
                <a:gd name="T47" fmla="*/ 1268 h 1476"/>
                <a:gd name="T48" fmla="*/ 131 w 1232"/>
                <a:gd name="T49" fmla="*/ 1169 h 1476"/>
                <a:gd name="T50" fmla="*/ 77 w 1232"/>
                <a:gd name="T51" fmla="*/ 1053 h 1476"/>
                <a:gd name="T52" fmla="*/ 36 w 1232"/>
                <a:gd name="T53" fmla="*/ 919 h 1476"/>
                <a:gd name="T54" fmla="*/ 10 w 1232"/>
                <a:gd name="T55" fmla="*/ 770 h 1476"/>
                <a:gd name="T56" fmla="*/ 0 w 1232"/>
                <a:gd name="T57" fmla="*/ 605 h 1476"/>
                <a:gd name="T58" fmla="*/ 5 w 1232"/>
                <a:gd name="T59" fmla="*/ 491 h 1476"/>
                <a:gd name="T60" fmla="*/ 23 w 1232"/>
                <a:gd name="T61" fmla="*/ 386 h 1476"/>
                <a:gd name="T62" fmla="*/ 54 w 1232"/>
                <a:gd name="T63" fmla="*/ 294 h 1476"/>
                <a:gd name="T64" fmla="*/ 99 w 1232"/>
                <a:gd name="T65" fmla="*/ 213 h 1476"/>
                <a:gd name="T66" fmla="*/ 158 w 1232"/>
                <a:gd name="T67" fmla="*/ 144 h 1476"/>
                <a:gd name="T68" fmla="*/ 233 w 1232"/>
                <a:gd name="T69" fmla="*/ 88 h 1476"/>
                <a:gd name="T70" fmla="*/ 322 w 1232"/>
                <a:gd name="T71" fmla="*/ 46 h 1476"/>
                <a:gd name="T72" fmla="*/ 427 w 1232"/>
                <a:gd name="T73" fmla="*/ 17 h 1476"/>
                <a:gd name="T74" fmla="*/ 548 w 1232"/>
                <a:gd name="T75" fmla="*/ 1 h 1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2" h="1476">
                  <a:moveTo>
                    <a:pt x="616" y="0"/>
                  </a:moveTo>
                  <a:lnTo>
                    <a:pt x="683" y="1"/>
                  </a:lnTo>
                  <a:lnTo>
                    <a:pt x="746" y="7"/>
                  </a:lnTo>
                  <a:lnTo>
                    <a:pt x="805" y="17"/>
                  </a:lnTo>
                  <a:lnTo>
                    <a:pt x="860" y="29"/>
                  </a:lnTo>
                  <a:lnTo>
                    <a:pt x="911" y="46"/>
                  </a:lnTo>
                  <a:lnTo>
                    <a:pt x="958" y="65"/>
                  </a:lnTo>
                  <a:lnTo>
                    <a:pt x="1000" y="88"/>
                  </a:lnTo>
                  <a:lnTo>
                    <a:pt x="1040" y="115"/>
                  </a:lnTo>
                  <a:lnTo>
                    <a:pt x="1075" y="144"/>
                  </a:lnTo>
                  <a:lnTo>
                    <a:pt x="1106" y="177"/>
                  </a:lnTo>
                  <a:lnTo>
                    <a:pt x="1134" y="213"/>
                  </a:lnTo>
                  <a:lnTo>
                    <a:pt x="1158" y="252"/>
                  </a:lnTo>
                  <a:lnTo>
                    <a:pt x="1178" y="294"/>
                  </a:lnTo>
                  <a:lnTo>
                    <a:pt x="1196" y="339"/>
                  </a:lnTo>
                  <a:lnTo>
                    <a:pt x="1209" y="386"/>
                  </a:lnTo>
                  <a:lnTo>
                    <a:pt x="1221" y="437"/>
                  </a:lnTo>
                  <a:lnTo>
                    <a:pt x="1228" y="491"/>
                  </a:lnTo>
                  <a:lnTo>
                    <a:pt x="1231" y="547"/>
                  </a:lnTo>
                  <a:lnTo>
                    <a:pt x="1232" y="605"/>
                  </a:lnTo>
                  <a:lnTo>
                    <a:pt x="1229" y="689"/>
                  </a:lnTo>
                  <a:lnTo>
                    <a:pt x="1223" y="770"/>
                  </a:lnTo>
                  <a:lnTo>
                    <a:pt x="1211" y="847"/>
                  </a:lnTo>
                  <a:lnTo>
                    <a:pt x="1197" y="919"/>
                  </a:lnTo>
                  <a:lnTo>
                    <a:pt x="1178" y="987"/>
                  </a:lnTo>
                  <a:lnTo>
                    <a:pt x="1156" y="1053"/>
                  </a:lnTo>
                  <a:lnTo>
                    <a:pt x="1131" y="1113"/>
                  </a:lnTo>
                  <a:lnTo>
                    <a:pt x="1102" y="1169"/>
                  </a:lnTo>
                  <a:lnTo>
                    <a:pt x="1071" y="1220"/>
                  </a:lnTo>
                  <a:lnTo>
                    <a:pt x="1035" y="1268"/>
                  </a:lnTo>
                  <a:lnTo>
                    <a:pt x="998" y="1310"/>
                  </a:lnTo>
                  <a:lnTo>
                    <a:pt x="958" y="1349"/>
                  </a:lnTo>
                  <a:lnTo>
                    <a:pt x="915" y="1382"/>
                  </a:lnTo>
                  <a:lnTo>
                    <a:pt x="871" y="1410"/>
                  </a:lnTo>
                  <a:lnTo>
                    <a:pt x="824" y="1434"/>
                  </a:lnTo>
                  <a:lnTo>
                    <a:pt x="774" y="1452"/>
                  </a:lnTo>
                  <a:lnTo>
                    <a:pt x="724" y="1465"/>
                  </a:lnTo>
                  <a:lnTo>
                    <a:pt x="671" y="1473"/>
                  </a:lnTo>
                  <a:lnTo>
                    <a:pt x="616" y="1476"/>
                  </a:lnTo>
                  <a:lnTo>
                    <a:pt x="562" y="1473"/>
                  </a:lnTo>
                  <a:lnTo>
                    <a:pt x="509" y="1465"/>
                  </a:lnTo>
                  <a:lnTo>
                    <a:pt x="458" y="1452"/>
                  </a:lnTo>
                  <a:lnTo>
                    <a:pt x="409" y="1434"/>
                  </a:lnTo>
                  <a:lnTo>
                    <a:pt x="362" y="1410"/>
                  </a:lnTo>
                  <a:lnTo>
                    <a:pt x="316" y="1382"/>
                  </a:lnTo>
                  <a:lnTo>
                    <a:pt x="274" y="1349"/>
                  </a:lnTo>
                  <a:lnTo>
                    <a:pt x="235" y="1310"/>
                  </a:lnTo>
                  <a:lnTo>
                    <a:pt x="197" y="1268"/>
                  </a:lnTo>
                  <a:lnTo>
                    <a:pt x="162" y="1220"/>
                  </a:lnTo>
                  <a:lnTo>
                    <a:pt x="131" y="1169"/>
                  </a:lnTo>
                  <a:lnTo>
                    <a:pt x="102" y="1113"/>
                  </a:lnTo>
                  <a:lnTo>
                    <a:pt x="77" y="1053"/>
                  </a:lnTo>
                  <a:lnTo>
                    <a:pt x="54" y="987"/>
                  </a:lnTo>
                  <a:lnTo>
                    <a:pt x="36" y="919"/>
                  </a:lnTo>
                  <a:lnTo>
                    <a:pt x="21" y="847"/>
                  </a:lnTo>
                  <a:lnTo>
                    <a:pt x="10" y="770"/>
                  </a:lnTo>
                  <a:lnTo>
                    <a:pt x="4" y="689"/>
                  </a:lnTo>
                  <a:lnTo>
                    <a:pt x="0" y="605"/>
                  </a:lnTo>
                  <a:lnTo>
                    <a:pt x="1" y="547"/>
                  </a:lnTo>
                  <a:lnTo>
                    <a:pt x="5" y="491"/>
                  </a:lnTo>
                  <a:lnTo>
                    <a:pt x="12" y="437"/>
                  </a:lnTo>
                  <a:lnTo>
                    <a:pt x="23" y="386"/>
                  </a:lnTo>
                  <a:lnTo>
                    <a:pt x="37" y="339"/>
                  </a:lnTo>
                  <a:lnTo>
                    <a:pt x="54" y="294"/>
                  </a:lnTo>
                  <a:lnTo>
                    <a:pt x="75" y="252"/>
                  </a:lnTo>
                  <a:lnTo>
                    <a:pt x="99" y="213"/>
                  </a:lnTo>
                  <a:lnTo>
                    <a:pt x="127" y="177"/>
                  </a:lnTo>
                  <a:lnTo>
                    <a:pt x="158" y="144"/>
                  </a:lnTo>
                  <a:lnTo>
                    <a:pt x="193" y="115"/>
                  </a:lnTo>
                  <a:lnTo>
                    <a:pt x="233" y="88"/>
                  </a:lnTo>
                  <a:lnTo>
                    <a:pt x="275" y="65"/>
                  </a:lnTo>
                  <a:lnTo>
                    <a:pt x="322" y="46"/>
                  </a:lnTo>
                  <a:lnTo>
                    <a:pt x="372" y="29"/>
                  </a:lnTo>
                  <a:lnTo>
                    <a:pt x="427" y="17"/>
                  </a:lnTo>
                  <a:lnTo>
                    <a:pt x="486" y="7"/>
                  </a:lnTo>
                  <a:lnTo>
                    <a:pt x="548" y="1"/>
                  </a:lnTo>
                  <a:lnTo>
                    <a:pt x="6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1" name="Freeform 395">
              <a:extLst>
                <a:ext uri="{FF2B5EF4-FFF2-40B4-BE49-F238E27FC236}">
                  <a16:creationId xmlns:a16="http://schemas.microsoft.com/office/drawing/2014/main" id="{B06C5261-AB1E-4076-B988-4791A1F62CC4}"/>
                </a:ext>
              </a:extLst>
            </p:cNvPr>
            <p:cNvSpPr>
              <a:spLocks noEditPoints="1"/>
            </p:cNvSpPr>
            <p:nvPr/>
          </p:nvSpPr>
          <p:spPr bwMode="auto">
            <a:xfrm>
              <a:off x="7435851" y="2411413"/>
              <a:ext cx="188913" cy="293688"/>
            </a:xfrm>
            <a:custGeom>
              <a:avLst/>
              <a:gdLst>
                <a:gd name="T0" fmla="*/ 263 w 594"/>
                <a:gd name="T1" fmla="*/ 309 h 922"/>
                <a:gd name="T2" fmla="*/ 255 w 594"/>
                <a:gd name="T3" fmla="*/ 315 h 922"/>
                <a:gd name="T4" fmla="*/ 252 w 594"/>
                <a:gd name="T5" fmla="*/ 325 h 922"/>
                <a:gd name="T6" fmla="*/ 343 w 594"/>
                <a:gd name="T7" fmla="*/ 329 h 922"/>
                <a:gd name="T8" fmla="*/ 341 w 594"/>
                <a:gd name="T9" fmla="*/ 318 h 922"/>
                <a:gd name="T10" fmla="*/ 335 w 594"/>
                <a:gd name="T11" fmla="*/ 311 h 922"/>
                <a:gd name="T12" fmla="*/ 325 w 594"/>
                <a:gd name="T13" fmla="*/ 307 h 922"/>
                <a:gd name="T14" fmla="*/ 316 w 594"/>
                <a:gd name="T15" fmla="*/ 311 h 922"/>
                <a:gd name="T16" fmla="*/ 297 w 594"/>
                <a:gd name="T17" fmla="*/ 320 h 922"/>
                <a:gd name="T18" fmla="*/ 278 w 594"/>
                <a:gd name="T19" fmla="*/ 311 h 922"/>
                <a:gd name="T20" fmla="*/ 269 w 594"/>
                <a:gd name="T21" fmla="*/ 307 h 922"/>
                <a:gd name="T22" fmla="*/ 226 w 594"/>
                <a:gd name="T23" fmla="*/ 84 h 922"/>
                <a:gd name="T24" fmla="*/ 139 w 594"/>
                <a:gd name="T25" fmla="*/ 135 h 922"/>
                <a:gd name="T26" fmla="*/ 85 w 594"/>
                <a:gd name="T27" fmla="*/ 217 h 922"/>
                <a:gd name="T28" fmla="*/ 75 w 594"/>
                <a:gd name="T29" fmla="*/ 313 h 922"/>
                <a:gd name="T30" fmla="*/ 94 w 594"/>
                <a:gd name="T31" fmla="*/ 387 h 922"/>
                <a:gd name="T32" fmla="*/ 130 w 594"/>
                <a:gd name="T33" fmla="*/ 449 h 922"/>
                <a:gd name="T34" fmla="*/ 175 w 594"/>
                <a:gd name="T35" fmla="*/ 520 h 922"/>
                <a:gd name="T36" fmla="*/ 216 w 594"/>
                <a:gd name="T37" fmla="*/ 609 h 922"/>
                <a:gd name="T38" fmla="*/ 207 w 594"/>
                <a:gd name="T39" fmla="*/ 337 h 922"/>
                <a:gd name="T40" fmla="*/ 212 w 594"/>
                <a:gd name="T41" fmla="*/ 300 h 922"/>
                <a:gd name="T42" fmla="*/ 252 w 594"/>
                <a:gd name="T43" fmla="*/ 264 h 922"/>
                <a:gd name="T44" fmla="*/ 297 w 594"/>
                <a:gd name="T45" fmla="*/ 269 h 922"/>
                <a:gd name="T46" fmla="*/ 342 w 594"/>
                <a:gd name="T47" fmla="*/ 264 h 922"/>
                <a:gd name="T48" fmla="*/ 381 w 594"/>
                <a:gd name="T49" fmla="*/ 299 h 922"/>
                <a:gd name="T50" fmla="*/ 386 w 594"/>
                <a:gd name="T51" fmla="*/ 337 h 922"/>
                <a:gd name="T52" fmla="*/ 378 w 594"/>
                <a:gd name="T53" fmla="*/ 609 h 922"/>
                <a:gd name="T54" fmla="*/ 419 w 594"/>
                <a:gd name="T55" fmla="*/ 520 h 922"/>
                <a:gd name="T56" fmla="*/ 464 w 594"/>
                <a:gd name="T57" fmla="*/ 451 h 922"/>
                <a:gd name="T58" fmla="*/ 499 w 594"/>
                <a:gd name="T59" fmla="*/ 387 h 922"/>
                <a:gd name="T60" fmla="*/ 519 w 594"/>
                <a:gd name="T61" fmla="*/ 313 h 922"/>
                <a:gd name="T62" fmla="*/ 510 w 594"/>
                <a:gd name="T63" fmla="*/ 217 h 922"/>
                <a:gd name="T64" fmla="*/ 455 w 594"/>
                <a:gd name="T65" fmla="*/ 135 h 922"/>
                <a:gd name="T66" fmla="*/ 368 w 594"/>
                <a:gd name="T67" fmla="*/ 84 h 922"/>
                <a:gd name="T68" fmla="*/ 297 w 594"/>
                <a:gd name="T69" fmla="*/ 0 h 922"/>
                <a:gd name="T70" fmla="*/ 422 w 594"/>
                <a:gd name="T71" fmla="*/ 26 h 922"/>
                <a:gd name="T72" fmla="*/ 521 w 594"/>
                <a:gd name="T73" fmla="*/ 98 h 922"/>
                <a:gd name="T74" fmla="*/ 581 w 594"/>
                <a:gd name="T75" fmla="*/ 201 h 922"/>
                <a:gd name="T76" fmla="*/ 593 w 594"/>
                <a:gd name="T77" fmla="*/ 317 h 922"/>
                <a:gd name="T78" fmla="*/ 573 w 594"/>
                <a:gd name="T79" fmla="*/ 403 h 922"/>
                <a:gd name="T80" fmla="*/ 539 w 594"/>
                <a:gd name="T81" fmla="*/ 471 h 922"/>
                <a:gd name="T82" fmla="*/ 497 w 594"/>
                <a:gd name="T83" fmla="*/ 533 h 922"/>
                <a:gd name="T84" fmla="*/ 459 w 594"/>
                <a:gd name="T85" fmla="*/ 602 h 922"/>
                <a:gd name="T86" fmla="*/ 440 w 594"/>
                <a:gd name="T87" fmla="*/ 682 h 922"/>
                <a:gd name="T88" fmla="*/ 427 w 594"/>
                <a:gd name="T89" fmla="*/ 844 h 922"/>
                <a:gd name="T90" fmla="*/ 378 w 594"/>
                <a:gd name="T91" fmla="*/ 854 h 922"/>
                <a:gd name="T92" fmla="*/ 350 w 594"/>
                <a:gd name="T93" fmla="*/ 903 h 922"/>
                <a:gd name="T94" fmla="*/ 297 w 594"/>
                <a:gd name="T95" fmla="*/ 922 h 922"/>
                <a:gd name="T96" fmla="*/ 244 w 594"/>
                <a:gd name="T97" fmla="*/ 903 h 922"/>
                <a:gd name="T98" fmla="*/ 216 w 594"/>
                <a:gd name="T99" fmla="*/ 854 h 922"/>
                <a:gd name="T100" fmla="*/ 168 w 594"/>
                <a:gd name="T101" fmla="*/ 844 h 922"/>
                <a:gd name="T102" fmla="*/ 153 w 594"/>
                <a:gd name="T103" fmla="*/ 682 h 922"/>
                <a:gd name="T104" fmla="*/ 136 w 594"/>
                <a:gd name="T105" fmla="*/ 602 h 922"/>
                <a:gd name="T106" fmla="*/ 97 w 594"/>
                <a:gd name="T107" fmla="*/ 533 h 922"/>
                <a:gd name="T108" fmla="*/ 56 w 594"/>
                <a:gd name="T109" fmla="*/ 471 h 922"/>
                <a:gd name="T110" fmla="*/ 21 w 594"/>
                <a:gd name="T111" fmla="*/ 403 h 922"/>
                <a:gd name="T112" fmla="*/ 1 w 594"/>
                <a:gd name="T113" fmla="*/ 317 h 922"/>
                <a:gd name="T114" fmla="*/ 12 w 594"/>
                <a:gd name="T115" fmla="*/ 201 h 922"/>
                <a:gd name="T116" fmla="*/ 73 w 594"/>
                <a:gd name="T117" fmla="*/ 98 h 922"/>
                <a:gd name="T118" fmla="*/ 172 w 594"/>
                <a:gd name="T119" fmla="*/ 26 h 922"/>
                <a:gd name="T120" fmla="*/ 297 w 594"/>
                <a:gd name="T121" fmla="*/ 0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94" h="922">
                  <a:moveTo>
                    <a:pt x="269" y="307"/>
                  </a:moveTo>
                  <a:lnTo>
                    <a:pt x="266" y="307"/>
                  </a:lnTo>
                  <a:lnTo>
                    <a:pt x="263" y="309"/>
                  </a:lnTo>
                  <a:lnTo>
                    <a:pt x="260" y="311"/>
                  </a:lnTo>
                  <a:lnTo>
                    <a:pt x="257" y="313"/>
                  </a:lnTo>
                  <a:lnTo>
                    <a:pt x="255" y="315"/>
                  </a:lnTo>
                  <a:lnTo>
                    <a:pt x="254" y="318"/>
                  </a:lnTo>
                  <a:lnTo>
                    <a:pt x="252" y="321"/>
                  </a:lnTo>
                  <a:lnTo>
                    <a:pt x="252" y="325"/>
                  </a:lnTo>
                  <a:lnTo>
                    <a:pt x="252" y="329"/>
                  </a:lnTo>
                  <a:lnTo>
                    <a:pt x="297" y="588"/>
                  </a:lnTo>
                  <a:lnTo>
                    <a:pt x="343" y="329"/>
                  </a:lnTo>
                  <a:lnTo>
                    <a:pt x="343" y="325"/>
                  </a:lnTo>
                  <a:lnTo>
                    <a:pt x="342" y="321"/>
                  </a:lnTo>
                  <a:lnTo>
                    <a:pt x="341" y="318"/>
                  </a:lnTo>
                  <a:lnTo>
                    <a:pt x="339" y="315"/>
                  </a:lnTo>
                  <a:lnTo>
                    <a:pt x="338" y="313"/>
                  </a:lnTo>
                  <a:lnTo>
                    <a:pt x="335" y="311"/>
                  </a:lnTo>
                  <a:lnTo>
                    <a:pt x="332" y="309"/>
                  </a:lnTo>
                  <a:lnTo>
                    <a:pt x="328" y="307"/>
                  </a:lnTo>
                  <a:lnTo>
                    <a:pt x="325" y="307"/>
                  </a:lnTo>
                  <a:lnTo>
                    <a:pt x="321" y="307"/>
                  </a:lnTo>
                  <a:lnTo>
                    <a:pt x="318" y="309"/>
                  </a:lnTo>
                  <a:lnTo>
                    <a:pt x="316" y="311"/>
                  </a:lnTo>
                  <a:lnTo>
                    <a:pt x="314" y="313"/>
                  </a:lnTo>
                  <a:lnTo>
                    <a:pt x="307" y="318"/>
                  </a:lnTo>
                  <a:lnTo>
                    <a:pt x="297" y="320"/>
                  </a:lnTo>
                  <a:lnTo>
                    <a:pt x="287" y="318"/>
                  </a:lnTo>
                  <a:lnTo>
                    <a:pt x="280" y="313"/>
                  </a:lnTo>
                  <a:lnTo>
                    <a:pt x="278" y="311"/>
                  </a:lnTo>
                  <a:lnTo>
                    <a:pt x="276" y="309"/>
                  </a:lnTo>
                  <a:lnTo>
                    <a:pt x="273" y="307"/>
                  </a:lnTo>
                  <a:lnTo>
                    <a:pt x="269" y="307"/>
                  </a:lnTo>
                  <a:close/>
                  <a:moveTo>
                    <a:pt x="297" y="74"/>
                  </a:moveTo>
                  <a:lnTo>
                    <a:pt x="261" y="76"/>
                  </a:lnTo>
                  <a:lnTo>
                    <a:pt x="226" y="84"/>
                  </a:lnTo>
                  <a:lnTo>
                    <a:pt x="195" y="97"/>
                  </a:lnTo>
                  <a:lnTo>
                    <a:pt x="165" y="114"/>
                  </a:lnTo>
                  <a:lnTo>
                    <a:pt x="139" y="135"/>
                  </a:lnTo>
                  <a:lnTo>
                    <a:pt x="116" y="159"/>
                  </a:lnTo>
                  <a:lnTo>
                    <a:pt x="98" y="187"/>
                  </a:lnTo>
                  <a:lnTo>
                    <a:pt x="85" y="217"/>
                  </a:lnTo>
                  <a:lnTo>
                    <a:pt x="77" y="249"/>
                  </a:lnTo>
                  <a:lnTo>
                    <a:pt x="74" y="282"/>
                  </a:lnTo>
                  <a:lnTo>
                    <a:pt x="75" y="313"/>
                  </a:lnTo>
                  <a:lnTo>
                    <a:pt x="79" y="340"/>
                  </a:lnTo>
                  <a:lnTo>
                    <a:pt x="86" y="365"/>
                  </a:lnTo>
                  <a:lnTo>
                    <a:pt x="94" y="387"/>
                  </a:lnTo>
                  <a:lnTo>
                    <a:pt x="105" y="409"/>
                  </a:lnTo>
                  <a:lnTo>
                    <a:pt x="116" y="430"/>
                  </a:lnTo>
                  <a:lnTo>
                    <a:pt x="130" y="449"/>
                  </a:lnTo>
                  <a:lnTo>
                    <a:pt x="143" y="470"/>
                  </a:lnTo>
                  <a:lnTo>
                    <a:pt x="160" y="494"/>
                  </a:lnTo>
                  <a:lnTo>
                    <a:pt x="175" y="520"/>
                  </a:lnTo>
                  <a:lnTo>
                    <a:pt x="191" y="547"/>
                  </a:lnTo>
                  <a:lnTo>
                    <a:pt x="205" y="577"/>
                  </a:lnTo>
                  <a:lnTo>
                    <a:pt x="216" y="609"/>
                  </a:lnTo>
                  <a:lnTo>
                    <a:pt x="224" y="644"/>
                  </a:lnTo>
                  <a:lnTo>
                    <a:pt x="261" y="644"/>
                  </a:lnTo>
                  <a:lnTo>
                    <a:pt x="207" y="337"/>
                  </a:lnTo>
                  <a:lnTo>
                    <a:pt x="207" y="337"/>
                  </a:lnTo>
                  <a:lnTo>
                    <a:pt x="207" y="318"/>
                  </a:lnTo>
                  <a:lnTo>
                    <a:pt x="212" y="300"/>
                  </a:lnTo>
                  <a:lnTo>
                    <a:pt x="223" y="284"/>
                  </a:lnTo>
                  <a:lnTo>
                    <a:pt x="236" y="273"/>
                  </a:lnTo>
                  <a:lnTo>
                    <a:pt x="252" y="264"/>
                  </a:lnTo>
                  <a:lnTo>
                    <a:pt x="269" y="262"/>
                  </a:lnTo>
                  <a:lnTo>
                    <a:pt x="284" y="263"/>
                  </a:lnTo>
                  <a:lnTo>
                    <a:pt x="297" y="269"/>
                  </a:lnTo>
                  <a:lnTo>
                    <a:pt x="311" y="263"/>
                  </a:lnTo>
                  <a:lnTo>
                    <a:pt x="325" y="262"/>
                  </a:lnTo>
                  <a:lnTo>
                    <a:pt x="342" y="264"/>
                  </a:lnTo>
                  <a:lnTo>
                    <a:pt x="358" y="273"/>
                  </a:lnTo>
                  <a:lnTo>
                    <a:pt x="372" y="284"/>
                  </a:lnTo>
                  <a:lnTo>
                    <a:pt x="381" y="299"/>
                  </a:lnTo>
                  <a:lnTo>
                    <a:pt x="386" y="318"/>
                  </a:lnTo>
                  <a:lnTo>
                    <a:pt x="386" y="337"/>
                  </a:lnTo>
                  <a:lnTo>
                    <a:pt x="386" y="337"/>
                  </a:lnTo>
                  <a:lnTo>
                    <a:pt x="333" y="644"/>
                  </a:lnTo>
                  <a:lnTo>
                    <a:pt x="371" y="644"/>
                  </a:lnTo>
                  <a:lnTo>
                    <a:pt x="378" y="609"/>
                  </a:lnTo>
                  <a:lnTo>
                    <a:pt x="390" y="577"/>
                  </a:lnTo>
                  <a:lnTo>
                    <a:pt x="403" y="547"/>
                  </a:lnTo>
                  <a:lnTo>
                    <a:pt x="419" y="520"/>
                  </a:lnTo>
                  <a:lnTo>
                    <a:pt x="435" y="494"/>
                  </a:lnTo>
                  <a:lnTo>
                    <a:pt x="451" y="470"/>
                  </a:lnTo>
                  <a:lnTo>
                    <a:pt x="464" y="451"/>
                  </a:lnTo>
                  <a:lnTo>
                    <a:pt x="478" y="430"/>
                  </a:lnTo>
                  <a:lnTo>
                    <a:pt x="489" y="409"/>
                  </a:lnTo>
                  <a:lnTo>
                    <a:pt x="499" y="387"/>
                  </a:lnTo>
                  <a:lnTo>
                    <a:pt x="509" y="365"/>
                  </a:lnTo>
                  <a:lnTo>
                    <a:pt x="515" y="340"/>
                  </a:lnTo>
                  <a:lnTo>
                    <a:pt x="519" y="313"/>
                  </a:lnTo>
                  <a:lnTo>
                    <a:pt x="521" y="282"/>
                  </a:lnTo>
                  <a:lnTo>
                    <a:pt x="518" y="249"/>
                  </a:lnTo>
                  <a:lnTo>
                    <a:pt x="510" y="217"/>
                  </a:lnTo>
                  <a:lnTo>
                    <a:pt x="495" y="187"/>
                  </a:lnTo>
                  <a:lnTo>
                    <a:pt x="478" y="159"/>
                  </a:lnTo>
                  <a:lnTo>
                    <a:pt x="455" y="135"/>
                  </a:lnTo>
                  <a:lnTo>
                    <a:pt x="429" y="114"/>
                  </a:lnTo>
                  <a:lnTo>
                    <a:pt x="400" y="97"/>
                  </a:lnTo>
                  <a:lnTo>
                    <a:pt x="368" y="84"/>
                  </a:lnTo>
                  <a:lnTo>
                    <a:pt x="334" y="76"/>
                  </a:lnTo>
                  <a:lnTo>
                    <a:pt x="297" y="74"/>
                  </a:lnTo>
                  <a:close/>
                  <a:moveTo>
                    <a:pt x="297" y="0"/>
                  </a:moveTo>
                  <a:lnTo>
                    <a:pt x="341" y="3"/>
                  </a:lnTo>
                  <a:lnTo>
                    <a:pt x="382" y="12"/>
                  </a:lnTo>
                  <a:lnTo>
                    <a:pt x="422" y="26"/>
                  </a:lnTo>
                  <a:lnTo>
                    <a:pt x="459" y="46"/>
                  </a:lnTo>
                  <a:lnTo>
                    <a:pt x="492" y="70"/>
                  </a:lnTo>
                  <a:lnTo>
                    <a:pt x="521" y="98"/>
                  </a:lnTo>
                  <a:lnTo>
                    <a:pt x="546" y="129"/>
                  </a:lnTo>
                  <a:lnTo>
                    <a:pt x="567" y="163"/>
                  </a:lnTo>
                  <a:lnTo>
                    <a:pt x="581" y="201"/>
                  </a:lnTo>
                  <a:lnTo>
                    <a:pt x="591" y="240"/>
                  </a:lnTo>
                  <a:lnTo>
                    <a:pt x="594" y="282"/>
                  </a:lnTo>
                  <a:lnTo>
                    <a:pt x="593" y="317"/>
                  </a:lnTo>
                  <a:lnTo>
                    <a:pt x="588" y="348"/>
                  </a:lnTo>
                  <a:lnTo>
                    <a:pt x="581" y="377"/>
                  </a:lnTo>
                  <a:lnTo>
                    <a:pt x="573" y="403"/>
                  </a:lnTo>
                  <a:lnTo>
                    <a:pt x="563" y="427"/>
                  </a:lnTo>
                  <a:lnTo>
                    <a:pt x="551" y="449"/>
                  </a:lnTo>
                  <a:lnTo>
                    <a:pt x="539" y="471"/>
                  </a:lnTo>
                  <a:lnTo>
                    <a:pt x="525" y="492"/>
                  </a:lnTo>
                  <a:lnTo>
                    <a:pt x="512" y="512"/>
                  </a:lnTo>
                  <a:lnTo>
                    <a:pt x="497" y="533"/>
                  </a:lnTo>
                  <a:lnTo>
                    <a:pt x="483" y="555"/>
                  </a:lnTo>
                  <a:lnTo>
                    <a:pt x="470" y="578"/>
                  </a:lnTo>
                  <a:lnTo>
                    <a:pt x="459" y="602"/>
                  </a:lnTo>
                  <a:lnTo>
                    <a:pt x="450" y="626"/>
                  </a:lnTo>
                  <a:lnTo>
                    <a:pt x="443" y="653"/>
                  </a:lnTo>
                  <a:lnTo>
                    <a:pt x="440" y="682"/>
                  </a:lnTo>
                  <a:lnTo>
                    <a:pt x="437" y="818"/>
                  </a:lnTo>
                  <a:lnTo>
                    <a:pt x="434" y="831"/>
                  </a:lnTo>
                  <a:lnTo>
                    <a:pt x="427" y="844"/>
                  </a:lnTo>
                  <a:lnTo>
                    <a:pt x="414" y="851"/>
                  </a:lnTo>
                  <a:lnTo>
                    <a:pt x="401" y="854"/>
                  </a:lnTo>
                  <a:lnTo>
                    <a:pt x="378" y="854"/>
                  </a:lnTo>
                  <a:lnTo>
                    <a:pt x="373" y="873"/>
                  </a:lnTo>
                  <a:lnTo>
                    <a:pt x="363" y="889"/>
                  </a:lnTo>
                  <a:lnTo>
                    <a:pt x="350" y="903"/>
                  </a:lnTo>
                  <a:lnTo>
                    <a:pt x="335" y="913"/>
                  </a:lnTo>
                  <a:lnTo>
                    <a:pt x="317" y="919"/>
                  </a:lnTo>
                  <a:lnTo>
                    <a:pt x="297" y="922"/>
                  </a:lnTo>
                  <a:lnTo>
                    <a:pt x="278" y="919"/>
                  </a:lnTo>
                  <a:lnTo>
                    <a:pt x="259" y="913"/>
                  </a:lnTo>
                  <a:lnTo>
                    <a:pt x="244" y="903"/>
                  </a:lnTo>
                  <a:lnTo>
                    <a:pt x="231" y="889"/>
                  </a:lnTo>
                  <a:lnTo>
                    <a:pt x="222" y="873"/>
                  </a:lnTo>
                  <a:lnTo>
                    <a:pt x="216" y="854"/>
                  </a:lnTo>
                  <a:lnTo>
                    <a:pt x="194" y="854"/>
                  </a:lnTo>
                  <a:lnTo>
                    <a:pt x="179" y="851"/>
                  </a:lnTo>
                  <a:lnTo>
                    <a:pt x="168" y="844"/>
                  </a:lnTo>
                  <a:lnTo>
                    <a:pt x="160" y="831"/>
                  </a:lnTo>
                  <a:lnTo>
                    <a:pt x="156" y="818"/>
                  </a:lnTo>
                  <a:lnTo>
                    <a:pt x="153" y="682"/>
                  </a:lnTo>
                  <a:lnTo>
                    <a:pt x="151" y="653"/>
                  </a:lnTo>
                  <a:lnTo>
                    <a:pt x="145" y="626"/>
                  </a:lnTo>
                  <a:lnTo>
                    <a:pt x="136" y="602"/>
                  </a:lnTo>
                  <a:lnTo>
                    <a:pt x="124" y="578"/>
                  </a:lnTo>
                  <a:lnTo>
                    <a:pt x="111" y="555"/>
                  </a:lnTo>
                  <a:lnTo>
                    <a:pt x="97" y="533"/>
                  </a:lnTo>
                  <a:lnTo>
                    <a:pt x="83" y="512"/>
                  </a:lnTo>
                  <a:lnTo>
                    <a:pt x="69" y="492"/>
                  </a:lnTo>
                  <a:lnTo>
                    <a:pt x="56" y="471"/>
                  </a:lnTo>
                  <a:lnTo>
                    <a:pt x="44" y="449"/>
                  </a:lnTo>
                  <a:lnTo>
                    <a:pt x="31" y="427"/>
                  </a:lnTo>
                  <a:lnTo>
                    <a:pt x="21" y="403"/>
                  </a:lnTo>
                  <a:lnTo>
                    <a:pt x="12" y="376"/>
                  </a:lnTo>
                  <a:lnTo>
                    <a:pt x="5" y="348"/>
                  </a:lnTo>
                  <a:lnTo>
                    <a:pt x="1" y="317"/>
                  </a:lnTo>
                  <a:lnTo>
                    <a:pt x="0" y="282"/>
                  </a:lnTo>
                  <a:lnTo>
                    <a:pt x="3" y="240"/>
                  </a:lnTo>
                  <a:lnTo>
                    <a:pt x="12" y="201"/>
                  </a:lnTo>
                  <a:lnTo>
                    <a:pt x="28" y="163"/>
                  </a:lnTo>
                  <a:lnTo>
                    <a:pt x="48" y="129"/>
                  </a:lnTo>
                  <a:lnTo>
                    <a:pt x="73" y="98"/>
                  </a:lnTo>
                  <a:lnTo>
                    <a:pt x="103" y="70"/>
                  </a:lnTo>
                  <a:lnTo>
                    <a:pt x="136" y="46"/>
                  </a:lnTo>
                  <a:lnTo>
                    <a:pt x="172" y="26"/>
                  </a:lnTo>
                  <a:lnTo>
                    <a:pt x="211" y="12"/>
                  </a:lnTo>
                  <a:lnTo>
                    <a:pt x="253" y="3"/>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2" name="Freeform 396">
              <a:extLst>
                <a:ext uri="{FF2B5EF4-FFF2-40B4-BE49-F238E27FC236}">
                  <a16:creationId xmlns:a16="http://schemas.microsoft.com/office/drawing/2014/main" id="{F961775C-74D8-4AB4-B023-53022948A843}"/>
                </a:ext>
              </a:extLst>
            </p:cNvPr>
            <p:cNvSpPr>
              <a:spLocks/>
            </p:cNvSpPr>
            <p:nvPr/>
          </p:nvSpPr>
          <p:spPr bwMode="auto">
            <a:xfrm>
              <a:off x="7519988" y="2306638"/>
              <a:ext cx="22225" cy="84138"/>
            </a:xfrm>
            <a:custGeom>
              <a:avLst/>
              <a:gdLst>
                <a:gd name="T0" fmla="*/ 35 w 70"/>
                <a:gd name="T1" fmla="*/ 0 h 266"/>
                <a:gd name="T2" fmla="*/ 35 w 70"/>
                <a:gd name="T3" fmla="*/ 0 h 266"/>
                <a:gd name="T4" fmla="*/ 49 w 70"/>
                <a:gd name="T5" fmla="*/ 3 h 266"/>
                <a:gd name="T6" fmla="*/ 59 w 70"/>
                <a:gd name="T7" fmla="*/ 10 h 266"/>
                <a:gd name="T8" fmla="*/ 67 w 70"/>
                <a:gd name="T9" fmla="*/ 21 h 266"/>
                <a:gd name="T10" fmla="*/ 70 w 70"/>
                <a:gd name="T11" fmla="*/ 34 h 266"/>
                <a:gd name="T12" fmla="*/ 70 w 70"/>
                <a:gd name="T13" fmla="*/ 231 h 266"/>
                <a:gd name="T14" fmla="*/ 67 w 70"/>
                <a:gd name="T15" fmla="*/ 244 h 266"/>
                <a:gd name="T16" fmla="*/ 59 w 70"/>
                <a:gd name="T17" fmla="*/ 256 h 266"/>
                <a:gd name="T18" fmla="*/ 49 w 70"/>
                <a:gd name="T19" fmla="*/ 263 h 266"/>
                <a:gd name="T20" fmla="*/ 35 w 70"/>
                <a:gd name="T21" fmla="*/ 266 h 266"/>
                <a:gd name="T22" fmla="*/ 22 w 70"/>
                <a:gd name="T23" fmla="*/ 263 h 266"/>
                <a:gd name="T24" fmla="*/ 11 w 70"/>
                <a:gd name="T25" fmla="*/ 256 h 266"/>
                <a:gd name="T26" fmla="*/ 3 w 70"/>
                <a:gd name="T27" fmla="*/ 244 h 266"/>
                <a:gd name="T28" fmla="*/ 0 w 70"/>
                <a:gd name="T29" fmla="*/ 231 h 266"/>
                <a:gd name="T30" fmla="*/ 0 w 70"/>
                <a:gd name="T31" fmla="*/ 34 h 266"/>
                <a:gd name="T32" fmla="*/ 3 w 70"/>
                <a:gd name="T33" fmla="*/ 21 h 266"/>
                <a:gd name="T34" fmla="*/ 11 w 70"/>
                <a:gd name="T35" fmla="*/ 10 h 266"/>
                <a:gd name="T36" fmla="*/ 22 w 70"/>
                <a:gd name="T37" fmla="*/ 3 h 266"/>
                <a:gd name="T38" fmla="*/ 35 w 70"/>
                <a:gd name="T39"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266">
                  <a:moveTo>
                    <a:pt x="35" y="0"/>
                  </a:moveTo>
                  <a:lnTo>
                    <a:pt x="35" y="0"/>
                  </a:lnTo>
                  <a:lnTo>
                    <a:pt x="49" y="3"/>
                  </a:lnTo>
                  <a:lnTo>
                    <a:pt x="59" y="10"/>
                  </a:lnTo>
                  <a:lnTo>
                    <a:pt x="67" y="21"/>
                  </a:lnTo>
                  <a:lnTo>
                    <a:pt x="70" y="34"/>
                  </a:lnTo>
                  <a:lnTo>
                    <a:pt x="70" y="231"/>
                  </a:lnTo>
                  <a:lnTo>
                    <a:pt x="67" y="244"/>
                  </a:lnTo>
                  <a:lnTo>
                    <a:pt x="59" y="256"/>
                  </a:lnTo>
                  <a:lnTo>
                    <a:pt x="49" y="263"/>
                  </a:lnTo>
                  <a:lnTo>
                    <a:pt x="35" y="266"/>
                  </a:lnTo>
                  <a:lnTo>
                    <a:pt x="22" y="263"/>
                  </a:lnTo>
                  <a:lnTo>
                    <a:pt x="11" y="256"/>
                  </a:lnTo>
                  <a:lnTo>
                    <a:pt x="3" y="244"/>
                  </a:lnTo>
                  <a:lnTo>
                    <a:pt x="0" y="231"/>
                  </a:lnTo>
                  <a:lnTo>
                    <a:pt x="0" y="34"/>
                  </a:lnTo>
                  <a:lnTo>
                    <a:pt x="3" y="21"/>
                  </a:lnTo>
                  <a:lnTo>
                    <a:pt x="11" y="10"/>
                  </a:lnTo>
                  <a:lnTo>
                    <a:pt x="22" y="3"/>
                  </a:lnTo>
                  <a:lnTo>
                    <a:pt x="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3" name="Freeform 397">
              <a:extLst>
                <a:ext uri="{FF2B5EF4-FFF2-40B4-BE49-F238E27FC236}">
                  <a16:creationId xmlns:a16="http://schemas.microsoft.com/office/drawing/2014/main" id="{DF7166C6-2FC9-491F-A5FE-34751A4AA1D5}"/>
                </a:ext>
              </a:extLst>
            </p:cNvPr>
            <p:cNvSpPr>
              <a:spLocks/>
            </p:cNvSpPr>
            <p:nvPr/>
          </p:nvSpPr>
          <p:spPr bwMode="auto">
            <a:xfrm>
              <a:off x="7605713" y="2352675"/>
              <a:ext cx="61913" cy="69850"/>
            </a:xfrm>
            <a:custGeom>
              <a:avLst/>
              <a:gdLst>
                <a:gd name="T0" fmla="*/ 162 w 195"/>
                <a:gd name="T1" fmla="*/ 0 h 219"/>
                <a:gd name="T2" fmla="*/ 173 w 195"/>
                <a:gd name="T3" fmla="*/ 2 h 219"/>
                <a:gd name="T4" fmla="*/ 183 w 195"/>
                <a:gd name="T5" fmla="*/ 8 h 219"/>
                <a:gd name="T6" fmla="*/ 190 w 195"/>
                <a:gd name="T7" fmla="*/ 17 h 219"/>
                <a:gd name="T8" fmla="*/ 194 w 195"/>
                <a:gd name="T9" fmla="*/ 26 h 219"/>
                <a:gd name="T10" fmla="*/ 195 w 195"/>
                <a:gd name="T11" fmla="*/ 37 h 219"/>
                <a:gd name="T12" fmla="*/ 192 w 195"/>
                <a:gd name="T13" fmla="*/ 48 h 219"/>
                <a:gd name="T14" fmla="*/ 187 w 195"/>
                <a:gd name="T15" fmla="*/ 57 h 219"/>
                <a:gd name="T16" fmla="*/ 61 w 195"/>
                <a:gd name="T17" fmla="*/ 207 h 219"/>
                <a:gd name="T18" fmla="*/ 52 w 195"/>
                <a:gd name="T19" fmla="*/ 214 h 219"/>
                <a:gd name="T20" fmla="*/ 44 w 195"/>
                <a:gd name="T21" fmla="*/ 218 h 219"/>
                <a:gd name="T22" fmla="*/ 34 w 195"/>
                <a:gd name="T23" fmla="*/ 219 h 219"/>
                <a:gd name="T24" fmla="*/ 22 w 195"/>
                <a:gd name="T25" fmla="*/ 217 h 219"/>
                <a:gd name="T26" fmla="*/ 12 w 195"/>
                <a:gd name="T27" fmla="*/ 211 h 219"/>
                <a:gd name="T28" fmla="*/ 4 w 195"/>
                <a:gd name="T29" fmla="*/ 203 h 219"/>
                <a:gd name="T30" fmla="*/ 0 w 195"/>
                <a:gd name="T31" fmla="*/ 194 h 219"/>
                <a:gd name="T32" fmla="*/ 0 w 195"/>
                <a:gd name="T33" fmla="*/ 182 h 219"/>
                <a:gd name="T34" fmla="*/ 2 w 195"/>
                <a:gd name="T35" fmla="*/ 172 h 219"/>
                <a:gd name="T36" fmla="*/ 7 w 195"/>
                <a:gd name="T37" fmla="*/ 162 h 219"/>
                <a:gd name="T38" fmla="*/ 133 w 195"/>
                <a:gd name="T39" fmla="*/ 12 h 219"/>
                <a:gd name="T40" fmla="*/ 142 w 195"/>
                <a:gd name="T41" fmla="*/ 5 h 219"/>
                <a:gd name="T42" fmla="*/ 152 w 195"/>
                <a:gd name="T43" fmla="*/ 1 h 219"/>
                <a:gd name="T44" fmla="*/ 162 w 195"/>
                <a:gd name="T4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5" h="219">
                  <a:moveTo>
                    <a:pt x="162" y="0"/>
                  </a:moveTo>
                  <a:lnTo>
                    <a:pt x="173" y="2"/>
                  </a:lnTo>
                  <a:lnTo>
                    <a:pt x="183" y="8"/>
                  </a:lnTo>
                  <a:lnTo>
                    <a:pt x="190" y="17"/>
                  </a:lnTo>
                  <a:lnTo>
                    <a:pt x="194" y="26"/>
                  </a:lnTo>
                  <a:lnTo>
                    <a:pt x="195" y="37"/>
                  </a:lnTo>
                  <a:lnTo>
                    <a:pt x="192" y="48"/>
                  </a:lnTo>
                  <a:lnTo>
                    <a:pt x="187" y="57"/>
                  </a:lnTo>
                  <a:lnTo>
                    <a:pt x="61" y="207"/>
                  </a:lnTo>
                  <a:lnTo>
                    <a:pt x="52" y="214"/>
                  </a:lnTo>
                  <a:lnTo>
                    <a:pt x="44" y="218"/>
                  </a:lnTo>
                  <a:lnTo>
                    <a:pt x="34" y="219"/>
                  </a:lnTo>
                  <a:lnTo>
                    <a:pt x="22" y="217"/>
                  </a:lnTo>
                  <a:lnTo>
                    <a:pt x="12" y="211"/>
                  </a:lnTo>
                  <a:lnTo>
                    <a:pt x="4" y="203"/>
                  </a:lnTo>
                  <a:lnTo>
                    <a:pt x="0" y="194"/>
                  </a:lnTo>
                  <a:lnTo>
                    <a:pt x="0" y="182"/>
                  </a:lnTo>
                  <a:lnTo>
                    <a:pt x="2" y="172"/>
                  </a:lnTo>
                  <a:lnTo>
                    <a:pt x="7" y="162"/>
                  </a:lnTo>
                  <a:lnTo>
                    <a:pt x="133" y="12"/>
                  </a:lnTo>
                  <a:lnTo>
                    <a:pt x="142" y="5"/>
                  </a:lnTo>
                  <a:lnTo>
                    <a:pt x="152" y="1"/>
                  </a:lnTo>
                  <a:lnTo>
                    <a:pt x="16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4" name="Freeform 398">
              <a:extLst>
                <a:ext uri="{FF2B5EF4-FFF2-40B4-BE49-F238E27FC236}">
                  <a16:creationId xmlns:a16="http://schemas.microsoft.com/office/drawing/2014/main" id="{BB21E040-0FB6-45C1-B75B-F64583311878}"/>
                </a:ext>
              </a:extLst>
            </p:cNvPr>
            <p:cNvSpPr>
              <a:spLocks/>
            </p:cNvSpPr>
            <p:nvPr/>
          </p:nvSpPr>
          <p:spPr bwMode="auto">
            <a:xfrm>
              <a:off x="7651751" y="2468563"/>
              <a:ext cx="84138" cy="33338"/>
            </a:xfrm>
            <a:custGeom>
              <a:avLst/>
              <a:gdLst>
                <a:gd name="T0" fmla="*/ 221 w 262"/>
                <a:gd name="T1" fmla="*/ 0 h 103"/>
                <a:gd name="T2" fmla="*/ 235 w 262"/>
                <a:gd name="T3" fmla="*/ 0 h 103"/>
                <a:gd name="T4" fmla="*/ 247 w 262"/>
                <a:gd name="T5" fmla="*/ 6 h 103"/>
                <a:gd name="T6" fmla="*/ 257 w 262"/>
                <a:gd name="T7" fmla="*/ 15 h 103"/>
                <a:gd name="T8" fmla="*/ 262 w 262"/>
                <a:gd name="T9" fmla="*/ 28 h 103"/>
                <a:gd name="T10" fmla="*/ 261 w 262"/>
                <a:gd name="T11" fmla="*/ 42 h 103"/>
                <a:gd name="T12" fmla="*/ 256 w 262"/>
                <a:gd name="T13" fmla="*/ 54 h 103"/>
                <a:gd name="T14" fmla="*/ 246 w 262"/>
                <a:gd name="T15" fmla="*/ 64 h 103"/>
                <a:gd name="T16" fmla="*/ 233 w 262"/>
                <a:gd name="T17" fmla="*/ 69 h 103"/>
                <a:gd name="T18" fmla="*/ 40 w 262"/>
                <a:gd name="T19" fmla="*/ 103 h 103"/>
                <a:gd name="T20" fmla="*/ 34 w 262"/>
                <a:gd name="T21" fmla="*/ 103 h 103"/>
                <a:gd name="T22" fmla="*/ 21 w 262"/>
                <a:gd name="T23" fmla="*/ 101 h 103"/>
                <a:gd name="T24" fmla="*/ 11 w 262"/>
                <a:gd name="T25" fmla="*/ 95 h 103"/>
                <a:gd name="T26" fmla="*/ 4 w 262"/>
                <a:gd name="T27" fmla="*/ 86 h 103"/>
                <a:gd name="T28" fmla="*/ 0 w 262"/>
                <a:gd name="T29" fmla="*/ 74 h 103"/>
                <a:gd name="T30" fmla="*/ 0 w 262"/>
                <a:gd name="T31" fmla="*/ 60 h 103"/>
                <a:gd name="T32" fmla="*/ 5 w 262"/>
                <a:gd name="T33" fmla="*/ 48 h 103"/>
                <a:gd name="T34" fmla="*/ 14 w 262"/>
                <a:gd name="T35" fmla="*/ 39 h 103"/>
                <a:gd name="T36" fmla="*/ 28 w 262"/>
                <a:gd name="T37" fmla="*/ 34 h 103"/>
                <a:gd name="T38" fmla="*/ 221 w 262"/>
                <a:gd name="T3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 h="103">
                  <a:moveTo>
                    <a:pt x="221" y="0"/>
                  </a:moveTo>
                  <a:lnTo>
                    <a:pt x="235" y="0"/>
                  </a:lnTo>
                  <a:lnTo>
                    <a:pt x="247" y="6"/>
                  </a:lnTo>
                  <a:lnTo>
                    <a:pt x="257" y="15"/>
                  </a:lnTo>
                  <a:lnTo>
                    <a:pt x="262" y="28"/>
                  </a:lnTo>
                  <a:lnTo>
                    <a:pt x="261" y="42"/>
                  </a:lnTo>
                  <a:lnTo>
                    <a:pt x="256" y="54"/>
                  </a:lnTo>
                  <a:lnTo>
                    <a:pt x="246" y="64"/>
                  </a:lnTo>
                  <a:lnTo>
                    <a:pt x="233" y="69"/>
                  </a:lnTo>
                  <a:lnTo>
                    <a:pt x="40" y="103"/>
                  </a:lnTo>
                  <a:lnTo>
                    <a:pt x="34" y="103"/>
                  </a:lnTo>
                  <a:lnTo>
                    <a:pt x="21" y="101"/>
                  </a:lnTo>
                  <a:lnTo>
                    <a:pt x="11" y="95"/>
                  </a:lnTo>
                  <a:lnTo>
                    <a:pt x="4" y="86"/>
                  </a:lnTo>
                  <a:lnTo>
                    <a:pt x="0" y="74"/>
                  </a:lnTo>
                  <a:lnTo>
                    <a:pt x="0" y="60"/>
                  </a:lnTo>
                  <a:lnTo>
                    <a:pt x="5" y="48"/>
                  </a:lnTo>
                  <a:lnTo>
                    <a:pt x="14" y="39"/>
                  </a:lnTo>
                  <a:lnTo>
                    <a:pt x="28" y="3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5" name="Freeform 399">
              <a:extLst>
                <a:ext uri="{FF2B5EF4-FFF2-40B4-BE49-F238E27FC236}">
                  <a16:creationId xmlns:a16="http://schemas.microsoft.com/office/drawing/2014/main" id="{D5FAD0EF-DC52-4AA6-BC73-18C6722DEC77}"/>
                </a:ext>
              </a:extLst>
            </p:cNvPr>
            <p:cNvSpPr>
              <a:spLocks/>
            </p:cNvSpPr>
            <p:nvPr/>
          </p:nvSpPr>
          <p:spPr bwMode="auto">
            <a:xfrm>
              <a:off x="7635876" y="2570163"/>
              <a:ext cx="76200" cy="52388"/>
            </a:xfrm>
            <a:custGeom>
              <a:avLst/>
              <a:gdLst>
                <a:gd name="T0" fmla="*/ 31 w 239"/>
                <a:gd name="T1" fmla="*/ 0 h 168"/>
                <a:gd name="T2" fmla="*/ 41 w 239"/>
                <a:gd name="T3" fmla="*/ 1 h 168"/>
                <a:gd name="T4" fmla="*/ 52 w 239"/>
                <a:gd name="T5" fmla="*/ 5 h 168"/>
                <a:gd name="T6" fmla="*/ 222 w 239"/>
                <a:gd name="T7" fmla="*/ 103 h 168"/>
                <a:gd name="T8" fmla="*/ 231 w 239"/>
                <a:gd name="T9" fmla="*/ 110 h 168"/>
                <a:gd name="T10" fmla="*/ 236 w 239"/>
                <a:gd name="T11" fmla="*/ 119 h 168"/>
                <a:gd name="T12" fmla="*/ 239 w 239"/>
                <a:gd name="T13" fmla="*/ 129 h 168"/>
                <a:gd name="T14" fmla="*/ 238 w 239"/>
                <a:gd name="T15" fmla="*/ 140 h 168"/>
                <a:gd name="T16" fmla="*/ 235 w 239"/>
                <a:gd name="T17" fmla="*/ 150 h 168"/>
                <a:gd name="T18" fmla="*/ 227 w 239"/>
                <a:gd name="T19" fmla="*/ 159 h 168"/>
                <a:gd name="T20" fmla="*/ 216 w 239"/>
                <a:gd name="T21" fmla="*/ 166 h 168"/>
                <a:gd name="T22" fmla="*/ 204 w 239"/>
                <a:gd name="T23" fmla="*/ 168 h 168"/>
                <a:gd name="T24" fmla="*/ 196 w 239"/>
                <a:gd name="T25" fmla="*/ 167 h 168"/>
                <a:gd name="T26" fmla="*/ 187 w 239"/>
                <a:gd name="T27" fmla="*/ 164 h 168"/>
                <a:gd name="T28" fmla="*/ 16 w 239"/>
                <a:gd name="T29" fmla="*/ 65 h 168"/>
                <a:gd name="T30" fmla="*/ 8 w 239"/>
                <a:gd name="T31" fmla="*/ 58 h 168"/>
                <a:gd name="T32" fmla="*/ 2 w 239"/>
                <a:gd name="T33" fmla="*/ 49 h 168"/>
                <a:gd name="T34" fmla="*/ 0 w 239"/>
                <a:gd name="T35" fmla="*/ 38 h 168"/>
                <a:gd name="T36" fmla="*/ 0 w 239"/>
                <a:gd name="T37" fmla="*/ 28 h 168"/>
                <a:gd name="T38" fmla="*/ 4 w 239"/>
                <a:gd name="T39" fmla="*/ 18 h 168"/>
                <a:gd name="T40" fmla="*/ 11 w 239"/>
                <a:gd name="T41" fmla="*/ 8 h 168"/>
                <a:gd name="T42" fmla="*/ 21 w 239"/>
                <a:gd name="T43" fmla="*/ 3 h 168"/>
                <a:gd name="T44" fmla="*/ 31 w 239"/>
                <a:gd name="T45"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9" h="168">
                  <a:moveTo>
                    <a:pt x="31" y="0"/>
                  </a:moveTo>
                  <a:lnTo>
                    <a:pt x="41" y="1"/>
                  </a:lnTo>
                  <a:lnTo>
                    <a:pt x="52" y="5"/>
                  </a:lnTo>
                  <a:lnTo>
                    <a:pt x="222" y="103"/>
                  </a:lnTo>
                  <a:lnTo>
                    <a:pt x="231" y="110"/>
                  </a:lnTo>
                  <a:lnTo>
                    <a:pt x="236" y="119"/>
                  </a:lnTo>
                  <a:lnTo>
                    <a:pt x="239" y="129"/>
                  </a:lnTo>
                  <a:lnTo>
                    <a:pt x="238" y="140"/>
                  </a:lnTo>
                  <a:lnTo>
                    <a:pt x="235" y="150"/>
                  </a:lnTo>
                  <a:lnTo>
                    <a:pt x="227" y="159"/>
                  </a:lnTo>
                  <a:lnTo>
                    <a:pt x="216" y="166"/>
                  </a:lnTo>
                  <a:lnTo>
                    <a:pt x="204" y="168"/>
                  </a:lnTo>
                  <a:lnTo>
                    <a:pt x="196" y="167"/>
                  </a:lnTo>
                  <a:lnTo>
                    <a:pt x="187" y="164"/>
                  </a:lnTo>
                  <a:lnTo>
                    <a:pt x="16" y="65"/>
                  </a:lnTo>
                  <a:lnTo>
                    <a:pt x="8" y="58"/>
                  </a:lnTo>
                  <a:lnTo>
                    <a:pt x="2" y="49"/>
                  </a:lnTo>
                  <a:lnTo>
                    <a:pt x="0" y="38"/>
                  </a:lnTo>
                  <a:lnTo>
                    <a:pt x="0" y="28"/>
                  </a:lnTo>
                  <a:lnTo>
                    <a:pt x="4" y="18"/>
                  </a:lnTo>
                  <a:lnTo>
                    <a:pt x="11" y="8"/>
                  </a:lnTo>
                  <a:lnTo>
                    <a:pt x="21" y="3"/>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6" name="Freeform 400">
              <a:extLst>
                <a:ext uri="{FF2B5EF4-FFF2-40B4-BE49-F238E27FC236}">
                  <a16:creationId xmlns:a16="http://schemas.microsoft.com/office/drawing/2014/main" id="{ECA1D99B-FAC5-4167-A625-276797E4240E}"/>
                </a:ext>
              </a:extLst>
            </p:cNvPr>
            <p:cNvSpPr>
              <a:spLocks/>
            </p:cNvSpPr>
            <p:nvPr/>
          </p:nvSpPr>
          <p:spPr bwMode="auto">
            <a:xfrm>
              <a:off x="7350126" y="2570163"/>
              <a:ext cx="74613" cy="52388"/>
            </a:xfrm>
            <a:custGeom>
              <a:avLst/>
              <a:gdLst>
                <a:gd name="T0" fmla="*/ 209 w 239"/>
                <a:gd name="T1" fmla="*/ 0 h 168"/>
                <a:gd name="T2" fmla="*/ 219 w 239"/>
                <a:gd name="T3" fmla="*/ 3 h 168"/>
                <a:gd name="T4" fmla="*/ 227 w 239"/>
                <a:gd name="T5" fmla="*/ 8 h 168"/>
                <a:gd name="T6" fmla="*/ 235 w 239"/>
                <a:gd name="T7" fmla="*/ 18 h 168"/>
                <a:gd name="T8" fmla="*/ 239 w 239"/>
                <a:gd name="T9" fmla="*/ 28 h 168"/>
                <a:gd name="T10" fmla="*/ 239 w 239"/>
                <a:gd name="T11" fmla="*/ 38 h 168"/>
                <a:gd name="T12" fmla="*/ 237 w 239"/>
                <a:gd name="T13" fmla="*/ 49 h 168"/>
                <a:gd name="T14" fmla="*/ 231 w 239"/>
                <a:gd name="T15" fmla="*/ 58 h 168"/>
                <a:gd name="T16" fmla="*/ 222 w 239"/>
                <a:gd name="T17" fmla="*/ 65 h 168"/>
                <a:gd name="T18" fmla="*/ 52 w 239"/>
                <a:gd name="T19" fmla="*/ 164 h 168"/>
                <a:gd name="T20" fmla="*/ 43 w 239"/>
                <a:gd name="T21" fmla="*/ 167 h 168"/>
                <a:gd name="T22" fmla="*/ 35 w 239"/>
                <a:gd name="T23" fmla="*/ 168 h 168"/>
                <a:gd name="T24" fmla="*/ 23 w 239"/>
                <a:gd name="T25" fmla="*/ 166 h 168"/>
                <a:gd name="T26" fmla="*/ 12 w 239"/>
                <a:gd name="T27" fmla="*/ 159 h 168"/>
                <a:gd name="T28" fmla="*/ 5 w 239"/>
                <a:gd name="T29" fmla="*/ 150 h 168"/>
                <a:gd name="T30" fmla="*/ 1 w 239"/>
                <a:gd name="T31" fmla="*/ 140 h 168"/>
                <a:gd name="T32" fmla="*/ 0 w 239"/>
                <a:gd name="T33" fmla="*/ 129 h 168"/>
                <a:gd name="T34" fmla="*/ 3 w 239"/>
                <a:gd name="T35" fmla="*/ 119 h 168"/>
                <a:gd name="T36" fmla="*/ 9 w 239"/>
                <a:gd name="T37" fmla="*/ 110 h 168"/>
                <a:gd name="T38" fmla="*/ 17 w 239"/>
                <a:gd name="T39" fmla="*/ 103 h 168"/>
                <a:gd name="T40" fmla="*/ 187 w 239"/>
                <a:gd name="T41" fmla="*/ 5 h 168"/>
                <a:gd name="T42" fmla="*/ 197 w 239"/>
                <a:gd name="T43" fmla="*/ 1 h 168"/>
                <a:gd name="T44" fmla="*/ 209 w 239"/>
                <a:gd name="T45"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9" h="168">
                  <a:moveTo>
                    <a:pt x="209" y="0"/>
                  </a:moveTo>
                  <a:lnTo>
                    <a:pt x="219" y="3"/>
                  </a:lnTo>
                  <a:lnTo>
                    <a:pt x="227" y="8"/>
                  </a:lnTo>
                  <a:lnTo>
                    <a:pt x="235" y="18"/>
                  </a:lnTo>
                  <a:lnTo>
                    <a:pt x="239" y="28"/>
                  </a:lnTo>
                  <a:lnTo>
                    <a:pt x="239" y="38"/>
                  </a:lnTo>
                  <a:lnTo>
                    <a:pt x="237" y="49"/>
                  </a:lnTo>
                  <a:lnTo>
                    <a:pt x="231" y="58"/>
                  </a:lnTo>
                  <a:lnTo>
                    <a:pt x="222" y="65"/>
                  </a:lnTo>
                  <a:lnTo>
                    <a:pt x="52" y="164"/>
                  </a:lnTo>
                  <a:lnTo>
                    <a:pt x="43" y="167"/>
                  </a:lnTo>
                  <a:lnTo>
                    <a:pt x="35" y="168"/>
                  </a:lnTo>
                  <a:lnTo>
                    <a:pt x="23" y="166"/>
                  </a:lnTo>
                  <a:lnTo>
                    <a:pt x="12" y="159"/>
                  </a:lnTo>
                  <a:lnTo>
                    <a:pt x="5" y="150"/>
                  </a:lnTo>
                  <a:lnTo>
                    <a:pt x="1" y="140"/>
                  </a:lnTo>
                  <a:lnTo>
                    <a:pt x="0" y="129"/>
                  </a:lnTo>
                  <a:lnTo>
                    <a:pt x="3" y="119"/>
                  </a:lnTo>
                  <a:lnTo>
                    <a:pt x="9" y="110"/>
                  </a:lnTo>
                  <a:lnTo>
                    <a:pt x="17" y="103"/>
                  </a:lnTo>
                  <a:lnTo>
                    <a:pt x="187" y="5"/>
                  </a:lnTo>
                  <a:lnTo>
                    <a:pt x="197" y="1"/>
                  </a:lnTo>
                  <a:lnTo>
                    <a:pt x="2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7" name="Freeform 401">
              <a:extLst>
                <a:ext uri="{FF2B5EF4-FFF2-40B4-BE49-F238E27FC236}">
                  <a16:creationId xmlns:a16="http://schemas.microsoft.com/office/drawing/2014/main" id="{EDA7BD7B-5757-4DA4-82F7-2DC052F2F7C0}"/>
                </a:ext>
              </a:extLst>
            </p:cNvPr>
            <p:cNvSpPr>
              <a:spLocks/>
            </p:cNvSpPr>
            <p:nvPr/>
          </p:nvSpPr>
          <p:spPr bwMode="auto">
            <a:xfrm>
              <a:off x="7326313" y="2468563"/>
              <a:ext cx="82550" cy="33338"/>
            </a:xfrm>
            <a:custGeom>
              <a:avLst/>
              <a:gdLst>
                <a:gd name="T0" fmla="*/ 40 w 262"/>
                <a:gd name="T1" fmla="*/ 0 h 103"/>
                <a:gd name="T2" fmla="*/ 233 w 262"/>
                <a:gd name="T3" fmla="*/ 34 h 103"/>
                <a:gd name="T4" fmla="*/ 247 w 262"/>
                <a:gd name="T5" fmla="*/ 39 h 103"/>
                <a:gd name="T6" fmla="*/ 256 w 262"/>
                <a:gd name="T7" fmla="*/ 48 h 103"/>
                <a:gd name="T8" fmla="*/ 261 w 262"/>
                <a:gd name="T9" fmla="*/ 60 h 103"/>
                <a:gd name="T10" fmla="*/ 262 w 262"/>
                <a:gd name="T11" fmla="*/ 74 h 103"/>
                <a:gd name="T12" fmla="*/ 258 w 262"/>
                <a:gd name="T13" fmla="*/ 86 h 103"/>
                <a:gd name="T14" fmla="*/ 250 w 262"/>
                <a:gd name="T15" fmla="*/ 95 h 103"/>
                <a:gd name="T16" fmla="*/ 239 w 262"/>
                <a:gd name="T17" fmla="*/ 101 h 103"/>
                <a:gd name="T18" fmla="*/ 228 w 262"/>
                <a:gd name="T19" fmla="*/ 103 h 103"/>
                <a:gd name="T20" fmla="*/ 222 w 262"/>
                <a:gd name="T21" fmla="*/ 103 h 103"/>
                <a:gd name="T22" fmla="*/ 28 w 262"/>
                <a:gd name="T23" fmla="*/ 69 h 103"/>
                <a:gd name="T24" fmla="*/ 16 w 262"/>
                <a:gd name="T25" fmla="*/ 64 h 103"/>
                <a:gd name="T26" fmla="*/ 5 w 262"/>
                <a:gd name="T27" fmla="*/ 54 h 103"/>
                <a:gd name="T28" fmla="*/ 0 w 262"/>
                <a:gd name="T29" fmla="*/ 42 h 103"/>
                <a:gd name="T30" fmla="*/ 0 w 262"/>
                <a:gd name="T31" fmla="*/ 28 h 103"/>
                <a:gd name="T32" fmla="*/ 5 w 262"/>
                <a:gd name="T33" fmla="*/ 15 h 103"/>
                <a:gd name="T34" fmla="*/ 13 w 262"/>
                <a:gd name="T35" fmla="*/ 6 h 103"/>
                <a:gd name="T36" fmla="*/ 26 w 262"/>
                <a:gd name="T37" fmla="*/ 0 h 103"/>
                <a:gd name="T38" fmla="*/ 40 w 262"/>
                <a:gd name="T3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 h="103">
                  <a:moveTo>
                    <a:pt x="40" y="0"/>
                  </a:moveTo>
                  <a:lnTo>
                    <a:pt x="233" y="34"/>
                  </a:lnTo>
                  <a:lnTo>
                    <a:pt x="247" y="39"/>
                  </a:lnTo>
                  <a:lnTo>
                    <a:pt x="256" y="48"/>
                  </a:lnTo>
                  <a:lnTo>
                    <a:pt x="261" y="60"/>
                  </a:lnTo>
                  <a:lnTo>
                    <a:pt x="262" y="74"/>
                  </a:lnTo>
                  <a:lnTo>
                    <a:pt x="258" y="86"/>
                  </a:lnTo>
                  <a:lnTo>
                    <a:pt x="250" y="95"/>
                  </a:lnTo>
                  <a:lnTo>
                    <a:pt x="239" y="101"/>
                  </a:lnTo>
                  <a:lnTo>
                    <a:pt x="228" y="103"/>
                  </a:lnTo>
                  <a:lnTo>
                    <a:pt x="222" y="103"/>
                  </a:lnTo>
                  <a:lnTo>
                    <a:pt x="28" y="69"/>
                  </a:lnTo>
                  <a:lnTo>
                    <a:pt x="16" y="64"/>
                  </a:lnTo>
                  <a:lnTo>
                    <a:pt x="5" y="54"/>
                  </a:lnTo>
                  <a:lnTo>
                    <a:pt x="0" y="42"/>
                  </a:lnTo>
                  <a:lnTo>
                    <a:pt x="0" y="28"/>
                  </a:lnTo>
                  <a:lnTo>
                    <a:pt x="5" y="15"/>
                  </a:lnTo>
                  <a:lnTo>
                    <a:pt x="13" y="6"/>
                  </a:lnTo>
                  <a:lnTo>
                    <a:pt x="26" y="0"/>
                  </a:lnTo>
                  <a:lnTo>
                    <a:pt x="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9" name="Freeform 402">
              <a:extLst>
                <a:ext uri="{FF2B5EF4-FFF2-40B4-BE49-F238E27FC236}">
                  <a16:creationId xmlns:a16="http://schemas.microsoft.com/office/drawing/2014/main" id="{E95D2D17-E848-4C4D-9733-0D9F91EA16E7}"/>
                </a:ext>
              </a:extLst>
            </p:cNvPr>
            <p:cNvSpPr>
              <a:spLocks/>
            </p:cNvSpPr>
            <p:nvPr/>
          </p:nvSpPr>
          <p:spPr bwMode="auto">
            <a:xfrm>
              <a:off x="7392988" y="2352675"/>
              <a:ext cx="61913" cy="69850"/>
            </a:xfrm>
            <a:custGeom>
              <a:avLst/>
              <a:gdLst>
                <a:gd name="T0" fmla="*/ 32 w 196"/>
                <a:gd name="T1" fmla="*/ 0 h 219"/>
                <a:gd name="T2" fmla="*/ 43 w 196"/>
                <a:gd name="T3" fmla="*/ 1 h 219"/>
                <a:gd name="T4" fmla="*/ 53 w 196"/>
                <a:gd name="T5" fmla="*/ 5 h 219"/>
                <a:gd name="T6" fmla="*/ 61 w 196"/>
                <a:gd name="T7" fmla="*/ 12 h 219"/>
                <a:gd name="T8" fmla="*/ 188 w 196"/>
                <a:gd name="T9" fmla="*/ 162 h 219"/>
                <a:gd name="T10" fmla="*/ 193 w 196"/>
                <a:gd name="T11" fmla="*/ 172 h 219"/>
                <a:gd name="T12" fmla="*/ 196 w 196"/>
                <a:gd name="T13" fmla="*/ 182 h 219"/>
                <a:gd name="T14" fmla="*/ 195 w 196"/>
                <a:gd name="T15" fmla="*/ 194 h 219"/>
                <a:gd name="T16" fmla="*/ 191 w 196"/>
                <a:gd name="T17" fmla="*/ 203 h 219"/>
                <a:gd name="T18" fmla="*/ 184 w 196"/>
                <a:gd name="T19" fmla="*/ 211 h 219"/>
                <a:gd name="T20" fmla="*/ 173 w 196"/>
                <a:gd name="T21" fmla="*/ 217 h 219"/>
                <a:gd name="T22" fmla="*/ 161 w 196"/>
                <a:gd name="T23" fmla="*/ 219 h 219"/>
                <a:gd name="T24" fmla="*/ 161 w 196"/>
                <a:gd name="T25" fmla="*/ 219 h 219"/>
                <a:gd name="T26" fmla="*/ 152 w 196"/>
                <a:gd name="T27" fmla="*/ 218 h 219"/>
                <a:gd name="T28" fmla="*/ 142 w 196"/>
                <a:gd name="T29" fmla="*/ 214 h 219"/>
                <a:gd name="T30" fmla="*/ 134 w 196"/>
                <a:gd name="T31" fmla="*/ 207 h 219"/>
                <a:gd name="T32" fmla="*/ 9 w 196"/>
                <a:gd name="T33" fmla="*/ 57 h 219"/>
                <a:gd name="T34" fmla="*/ 1 w 196"/>
                <a:gd name="T35" fmla="*/ 45 h 219"/>
                <a:gd name="T36" fmla="*/ 0 w 196"/>
                <a:gd name="T37" fmla="*/ 31 h 219"/>
                <a:gd name="T38" fmla="*/ 2 w 196"/>
                <a:gd name="T39" fmla="*/ 23 h 219"/>
                <a:gd name="T40" fmla="*/ 7 w 196"/>
                <a:gd name="T41" fmla="*/ 15 h 219"/>
                <a:gd name="T42" fmla="*/ 13 w 196"/>
                <a:gd name="T43" fmla="*/ 8 h 219"/>
                <a:gd name="T44" fmla="*/ 22 w 196"/>
                <a:gd name="T45" fmla="*/ 2 h 219"/>
                <a:gd name="T46" fmla="*/ 32 w 196"/>
                <a:gd name="T4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19">
                  <a:moveTo>
                    <a:pt x="32" y="0"/>
                  </a:moveTo>
                  <a:lnTo>
                    <a:pt x="43" y="1"/>
                  </a:lnTo>
                  <a:lnTo>
                    <a:pt x="53" y="5"/>
                  </a:lnTo>
                  <a:lnTo>
                    <a:pt x="61" y="12"/>
                  </a:lnTo>
                  <a:lnTo>
                    <a:pt x="188" y="162"/>
                  </a:lnTo>
                  <a:lnTo>
                    <a:pt x="193" y="172"/>
                  </a:lnTo>
                  <a:lnTo>
                    <a:pt x="196" y="182"/>
                  </a:lnTo>
                  <a:lnTo>
                    <a:pt x="195" y="194"/>
                  </a:lnTo>
                  <a:lnTo>
                    <a:pt x="191" y="203"/>
                  </a:lnTo>
                  <a:lnTo>
                    <a:pt x="184" y="211"/>
                  </a:lnTo>
                  <a:lnTo>
                    <a:pt x="173" y="217"/>
                  </a:lnTo>
                  <a:lnTo>
                    <a:pt x="161" y="219"/>
                  </a:lnTo>
                  <a:lnTo>
                    <a:pt x="161" y="219"/>
                  </a:lnTo>
                  <a:lnTo>
                    <a:pt x="152" y="218"/>
                  </a:lnTo>
                  <a:lnTo>
                    <a:pt x="142" y="214"/>
                  </a:lnTo>
                  <a:lnTo>
                    <a:pt x="134" y="207"/>
                  </a:lnTo>
                  <a:lnTo>
                    <a:pt x="9" y="57"/>
                  </a:lnTo>
                  <a:lnTo>
                    <a:pt x="1" y="45"/>
                  </a:lnTo>
                  <a:lnTo>
                    <a:pt x="0" y="31"/>
                  </a:lnTo>
                  <a:lnTo>
                    <a:pt x="2" y="23"/>
                  </a:lnTo>
                  <a:lnTo>
                    <a:pt x="7" y="15"/>
                  </a:lnTo>
                  <a:lnTo>
                    <a:pt x="13" y="8"/>
                  </a:lnTo>
                  <a:lnTo>
                    <a:pt x="22" y="2"/>
                  </a:lnTo>
                  <a:lnTo>
                    <a:pt x="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grpSp>
    </p:spTree>
    <p:extLst>
      <p:ext uri="{BB962C8B-B14F-4D97-AF65-F5344CB8AC3E}">
        <p14:creationId xmlns:p14="http://schemas.microsoft.com/office/powerpoint/2010/main" val="104734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DE5F18D2-A8FC-4B77-8779-354B751F6566}"/>
              </a:ext>
            </a:extLst>
          </p:cNvPr>
          <p:cNvSpPr>
            <a:spLocks noGrp="1"/>
          </p:cNvSpPr>
          <p:nvPr>
            <p:ph type="title"/>
          </p:nvPr>
        </p:nvSpPr>
        <p:spPr>
          <a:xfrm>
            <a:off x="1002176" y="389748"/>
            <a:ext cx="7643213" cy="806463"/>
          </a:xfrm>
        </p:spPr>
        <p:txBody>
          <a:bodyPr/>
          <a:lstStyle/>
          <a:p>
            <a:pPr defTabSz="781995">
              <a:lnSpc>
                <a:spcPts val="3421"/>
              </a:lnSpc>
            </a:pPr>
            <a:r>
              <a:rPr lang="fr-FR" sz="2400" b="1" cap="small" dirty="0">
                <a:latin typeface="Arial" panose="020B0604020202020204" pitchFamily="34" charset="0"/>
                <a:cs typeface="Arial" panose="020B0604020202020204" pitchFamily="34" charset="0"/>
              </a:rPr>
              <a:t>Les enjeux qui entourent le patrimoine</a:t>
            </a:r>
            <a:endParaRPr lang="en-US" sz="2400" b="1" cap="small"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24A182BE-0EB6-7C67-1E8B-6359356BA49C}"/>
              </a:ext>
            </a:extLst>
          </p:cNvPr>
          <p:cNvSpPr txBox="1"/>
          <p:nvPr/>
        </p:nvSpPr>
        <p:spPr>
          <a:xfrm>
            <a:off x="538049" y="1315537"/>
            <a:ext cx="7994391" cy="616707"/>
          </a:xfrm>
          <a:prstGeom prst="rect">
            <a:avLst/>
          </a:prstGeom>
          <a:noFill/>
        </p:spPr>
        <p:txBody>
          <a:bodyPr wrap="square" rtlCol="0">
            <a:spAutoFit/>
          </a:bodyPr>
          <a:lstStyle/>
          <a:p>
            <a:pPr>
              <a:lnSpc>
                <a:spcPts val="2160"/>
              </a:lnSpc>
            </a:pPr>
            <a:r>
              <a:rPr lang="fr-FR" sz="1200" b="1" dirty="0">
                <a:latin typeface="Arial" panose="020B0604020202020204" pitchFamily="34" charset="0"/>
                <a:cs typeface="Arial" panose="020B0604020202020204" pitchFamily="34" charset="0"/>
              </a:rPr>
              <a:t>Ces grands enjeux concernent l’ensemble des champs patrimoniaux, qu’il s’agisse du patrimoine matériel et immatériel, et des structures dédiées</a:t>
            </a:r>
            <a:endParaRPr lang="fr-FR" sz="1600" dirty="0"/>
          </a:p>
        </p:txBody>
      </p:sp>
      <p:sp>
        <p:nvSpPr>
          <p:cNvPr id="6" name="Rectangle 5">
            <a:extLst>
              <a:ext uri="{FF2B5EF4-FFF2-40B4-BE49-F238E27FC236}">
                <a16:creationId xmlns:a16="http://schemas.microsoft.com/office/drawing/2014/main" id="{91584448-D650-4CE7-9C5D-6AEA0C9DFEFB}"/>
              </a:ext>
            </a:extLst>
          </p:cNvPr>
          <p:cNvSpPr/>
          <p:nvPr/>
        </p:nvSpPr>
        <p:spPr>
          <a:xfrm>
            <a:off x="4716018" y="2213890"/>
            <a:ext cx="3816424" cy="1809679"/>
          </a:xfrm>
          <a:prstGeom prst="rect">
            <a:avLst/>
          </a:prstGeom>
          <a:solidFill>
            <a:srgbClr val="D9D9D9">
              <a:alpha val="23137"/>
            </a:srgbClr>
          </a:solidFill>
          <a:ln>
            <a:solidFill>
              <a:srgbClr val="B73720"/>
            </a:solidFill>
          </a:ln>
          <a:effectLst/>
        </p:spPr>
        <p:txBody>
          <a:bodyPr wrap="square">
            <a:noAutofit/>
          </a:bodyPr>
          <a:lstStyle/>
          <a:p>
            <a:pPr algn="ctr">
              <a:lnSpc>
                <a:spcPts val="2160"/>
              </a:lnSpc>
            </a:pPr>
            <a:r>
              <a:rPr lang="fr-FR" sz="1200" b="1" dirty="0">
                <a:latin typeface="Arial" panose="020B0604020202020204" pitchFamily="34" charset="0"/>
                <a:cs typeface="Arial" panose="020B0604020202020204" pitchFamily="34" charset="0"/>
              </a:rPr>
              <a:t>Collectage et collections</a:t>
            </a:r>
          </a:p>
          <a:p>
            <a:pPr marL="171450" indent="-171450" algn="ctr">
              <a:lnSpc>
                <a:spcPts val="2160"/>
              </a:lnSpc>
              <a:buFont typeface="Wingdings" panose="05000000000000000000" pitchFamily="2" charset="2"/>
              <a:buChar char="§"/>
            </a:pPr>
            <a:endParaRPr lang="fr-FR" sz="1200" dirty="0">
              <a:latin typeface="Arial" panose="020B0604020202020204" pitchFamily="34" charset="0"/>
              <a:cs typeface="Arial" panose="020B0604020202020204" pitchFamily="34" charset="0"/>
            </a:endParaRP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Quelle politique d’acquisition pour les collections ? </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Démarche de « mémoire » - volonté de s’attacher à certains patrimoines immatériels (oralité…)</a:t>
            </a:r>
          </a:p>
        </p:txBody>
      </p:sp>
      <p:sp>
        <p:nvSpPr>
          <p:cNvPr id="7" name="Rectangle 6">
            <a:extLst>
              <a:ext uri="{FF2B5EF4-FFF2-40B4-BE49-F238E27FC236}">
                <a16:creationId xmlns:a16="http://schemas.microsoft.com/office/drawing/2014/main" id="{489A6ACD-8080-4575-B1DE-36F102BA9E1E}"/>
              </a:ext>
            </a:extLst>
          </p:cNvPr>
          <p:cNvSpPr/>
          <p:nvPr/>
        </p:nvSpPr>
        <p:spPr>
          <a:xfrm>
            <a:off x="611560" y="2213891"/>
            <a:ext cx="3816424" cy="1809680"/>
          </a:xfrm>
          <a:prstGeom prst="rect">
            <a:avLst/>
          </a:prstGeom>
          <a:solidFill>
            <a:srgbClr val="D9D9D9">
              <a:alpha val="23137"/>
            </a:srgbClr>
          </a:solidFill>
          <a:ln>
            <a:solidFill>
              <a:srgbClr val="B73720"/>
            </a:solidFill>
          </a:ln>
          <a:effectLst/>
        </p:spPr>
        <p:txBody>
          <a:bodyPr wrap="square">
            <a:noAutofit/>
          </a:bodyPr>
          <a:lstStyle/>
          <a:p>
            <a:pPr algn="ctr">
              <a:lnSpc>
                <a:spcPts val="2160"/>
              </a:lnSpc>
            </a:pPr>
            <a:r>
              <a:rPr lang="fr-FR" sz="1200" b="1" dirty="0">
                <a:latin typeface="Arial" panose="020B0604020202020204" pitchFamily="34" charset="0"/>
                <a:cs typeface="Arial" panose="020B0604020202020204" pitchFamily="34" charset="0"/>
              </a:rPr>
              <a:t>Conservation et restauration</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Les moyens de la conservation et de la restauration (bâti, fonds anciens, œuvres…)</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L’approche « préventive » - une stratégie pour une lecture optimisée de l’action</a:t>
            </a:r>
          </a:p>
        </p:txBody>
      </p:sp>
      <p:sp>
        <p:nvSpPr>
          <p:cNvPr id="8" name="Rectangle 7">
            <a:extLst>
              <a:ext uri="{FF2B5EF4-FFF2-40B4-BE49-F238E27FC236}">
                <a16:creationId xmlns:a16="http://schemas.microsoft.com/office/drawing/2014/main" id="{B25B6381-2714-412C-98C8-5D2E2FD7C485}"/>
              </a:ext>
            </a:extLst>
          </p:cNvPr>
          <p:cNvSpPr/>
          <p:nvPr/>
        </p:nvSpPr>
        <p:spPr>
          <a:xfrm>
            <a:off x="4744186" y="4293096"/>
            <a:ext cx="3816424" cy="1584000"/>
          </a:xfrm>
          <a:prstGeom prst="rect">
            <a:avLst/>
          </a:prstGeom>
          <a:solidFill>
            <a:srgbClr val="D9D9D9">
              <a:alpha val="23137"/>
            </a:srgbClr>
          </a:solidFill>
          <a:ln>
            <a:solidFill>
              <a:srgbClr val="B73720"/>
            </a:solidFill>
          </a:ln>
          <a:effectLst/>
        </p:spPr>
        <p:txBody>
          <a:bodyPr wrap="square">
            <a:noAutofit/>
          </a:bodyPr>
          <a:lstStyle/>
          <a:p>
            <a:pPr algn="ctr">
              <a:lnSpc>
                <a:spcPts val="2160"/>
              </a:lnSpc>
            </a:pPr>
            <a:r>
              <a:rPr lang="fr-FR" sz="1200" b="1" dirty="0">
                <a:latin typeface="Arial" panose="020B0604020202020204" pitchFamily="34" charset="0"/>
                <a:cs typeface="Arial" panose="020B0604020202020204" pitchFamily="34" charset="0"/>
              </a:rPr>
              <a:t>Valorisation et transmission</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L’ouverture au public </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Un patrimoine au service de la culture d’aujourd’hui </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Un patrimoine en partage (implication citoyenne, action artistique et culturelle, événements…)</a:t>
            </a:r>
          </a:p>
        </p:txBody>
      </p:sp>
      <p:sp>
        <p:nvSpPr>
          <p:cNvPr id="9" name="Rectangle 8">
            <a:extLst>
              <a:ext uri="{FF2B5EF4-FFF2-40B4-BE49-F238E27FC236}">
                <a16:creationId xmlns:a16="http://schemas.microsoft.com/office/drawing/2014/main" id="{2C66806F-3ACD-4C3E-8B2F-4254EB2DA8CF}"/>
              </a:ext>
            </a:extLst>
          </p:cNvPr>
          <p:cNvSpPr/>
          <p:nvPr/>
        </p:nvSpPr>
        <p:spPr>
          <a:xfrm>
            <a:off x="611560" y="4293096"/>
            <a:ext cx="3816424" cy="1584000"/>
          </a:xfrm>
          <a:prstGeom prst="rect">
            <a:avLst/>
          </a:prstGeom>
          <a:solidFill>
            <a:srgbClr val="D9D9D9">
              <a:alpha val="23137"/>
            </a:srgbClr>
          </a:solidFill>
          <a:ln>
            <a:solidFill>
              <a:srgbClr val="B73720"/>
            </a:solidFill>
          </a:ln>
          <a:effectLst/>
        </p:spPr>
        <p:txBody>
          <a:bodyPr wrap="square">
            <a:noAutofit/>
          </a:bodyPr>
          <a:lstStyle/>
          <a:p>
            <a:pPr algn="ctr">
              <a:lnSpc>
                <a:spcPts val="2160"/>
              </a:lnSpc>
            </a:pPr>
            <a:r>
              <a:rPr lang="fr-FR" sz="1200" b="1" dirty="0">
                <a:latin typeface="Arial" panose="020B0604020202020204" pitchFamily="34" charset="0"/>
                <a:cs typeface="Arial" panose="020B0604020202020204" pitchFamily="34" charset="0"/>
              </a:rPr>
              <a:t>Rayonnement et communication</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Dynamique transverse à l’attractivité</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Enjeu de caractérisation forte d’un territoire</a:t>
            </a:r>
          </a:p>
          <a:p>
            <a:pPr marL="171450" indent="-171450" algn="ctr">
              <a:lnSpc>
                <a:spcPts val="2160"/>
              </a:lnSpc>
              <a:buFont typeface="Wingdings" panose="05000000000000000000" pitchFamily="2" charset="2"/>
              <a:buChar char="§"/>
            </a:pPr>
            <a:r>
              <a:rPr lang="fr-FR" sz="1200" dirty="0">
                <a:latin typeface="Arial" panose="020B0604020202020204" pitchFamily="34" charset="0"/>
                <a:cs typeface="Arial" panose="020B0604020202020204" pitchFamily="34" charset="0"/>
              </a:rPr>
              <a:t>Les labels</a:t>
            </a:r>
          </a:p>
        </p:txBody>
      </p:sp>
      <p:grpSp>
        <p:nvGrpSpPr>
          <p:cNvPr id="10" name="Groupe 9">
            <a:extLst>
              <a:ext uri="{FF2B5EF4-FFF2-40B4-BE49-F238E27FC236}">
                <a16:creationId xmlns:a16="http://schemas.microsoft.com/office/drawing/2014/main" id="{D4D0CE87-A7B8-4948-8058-E87DA655D759}"/>
              </a:ext>
            </a:extLst>
          </p:cNvPr>
          <p:cNvGrpSpPr/>
          <p:nvPr/>
        </p:nvGrpSpPr>
        <p:grpSpPr>
          <a:xfrm>
            <a:off x="648864" y="2276872"/>
            <a:ext cx="394744" cy="360040"/>
            <a:chOff x="1743075" y="1497013"/>
            <a:chExt cx="1706563" cy="1706563"/>
          </a:xfrm>
          <a:solidFill>
            <a:srgbClr val="B73720"/>
          </a:solidFill>
        </p:grpSpPr>
        <p:sp>
          <p:nvSpPr>
            <p:cNvPr id="11" name="Freeform 11">
              <a:extLst>
                <a:ext uri="{FF2B5EF4-FFF2-40B4-BE49-F238E27FC236}">
                  <a16:creationId xmlns:a16="http://schemas.microsoft.com/office/drawing/2014/main" id="{98F4F7A5-1531-49D1-BBF3-00A7FEB11C61}"/>
                </a:ext>
              </a:extLst>
            </p:cNvPr>
            <p:cNvSpPr>
              <a:spLocks noEditPoints="1"/>
            </p:cNvSpPr>
            <p:nvPr/>
          </p:nvSpPr>
          <p:spPr bwMode="auto">
            <a:xfrm>
              <a:off x="1743075" y="1497013"/>
              <a:ext cx="1706563" cy="1706563"/>
            </a:xfrm>
            <a:custGeom>
              <a:avLst/>
              <a:gdLst>
                <a:gd name="T0" fmla="*/ 1785 w 4301"/>
                <a:gd name="T1" fmla="*/ 372 h 4299"/>
                <a:gd name="T2" fmla="*/ 1338 w 4301"/>
                <a:gd name="T3" fmla="*/ 528 h 4299"/>
                <a:gd name="T4" fmla="*/ 952 w 4301"/>
                <a:gd name="T5" fmla="*/ 788 h 4299"/>
                <a:gd name="T6" fmla="*/ 646 w 4301"/>
                <a:gd name="T7" fmla="*/ 1136 h 4299"/>
                <a:gd name="T8" fmla="*/ 437 w 4301"/>
                <a:gd name="T9" fmla="*/ 1554 h 4299"/>
                <a:gd name="T10" fmla="*/ 340 w 4301"/>
                <a:gd name="T11" fmla="*/ 2026 h 4299"/>
                <a:gd name="T12" fmla="*/ 372 w 4301"/>
                <a:gd name="T13" fmla="*/ 2515 h 4299"/>
                <a:gd name="T14" fmla="*/ 528 w 4301"/>
                <a:gd name="T15" fmla="*/ 2962 h 4299"/>
                <a:gd name="T16" fmla="*/ 788 w 4301"/>
                <a:gd name="T17" fmla="*/ 3347 h 4299"/>
                <a:gd name="T18" fmla="*/ 1136 w 4301"/>
                <a:gd name="T19" fmla="*/ 3653 h 4299"/>
                <a:gd name="T20" fmla="*/ 1555 w 4301"/>
                <a:gd name="T21" fmla="*/ 3862 h 4299"/>
                <a:gd name="T22" fmla="*/ 2025 w 4301"/>
                <a:gd name="T23" fmla="*/ 3959 h 4299"/>
                <a:gd name="T24" fmla="*/ 2516 w 4301"/>
                <a:gd name="T25" fmla="*/ 3926 h 4299"/>
                <a:gd name="T26" fmla="*/ 2963 w 4301"/>
                <a:gd name="T27" fmla="*/ 3771 h 4299"/>
                <a:gd name="T28" fmla="*/ 3349 w 4301"/>
                <a:gd name="T29" fmla="*/ 3511 h 4299"/>
                <a:gd name="T30" fmla="*/ 3655 w 4301"/>
                <a:gd name="T31" fmla="*/ 3163 h 4299"/>
                <a:gd name="T32" fmla="*/ 3864 w 4301"/>
                <a:gd name="T33" fmla="*/ 2745 h 4299"/>
                <a:gd name="T34" fmla="*/ 3961 w 4301"/>
                <a:gd name="T35" fmla="*/ 2274 h 4299"/>
                <a:gd name="T36" fmla="*/ 3928 w 4301"/>
                <a:gd name="T37" fmla="*/ 1784 h 4299"/>
                <a:gd name="T38" fmla="*/ 3773 w 4301"/>
                <a:gd name="T39" fmla="*/ 1337 h 4299"/>
                <a:gd name="T40" fmla="*/ 3512 w 4301"/>
                <a:gd name="T41" fmla="*/ 951 h 4299"/>
                <a:gd name="T42" fmla="*/ 3165 w 4301"/>
                <a:gd name="T43" fmla="*/ 646 h 4299"/>
                <a:gd name="T44" fmla="*/ 2746 w 4301"/>
                <a:gd name="T45" fmla="*/ 436 h 4299"/>
                <a:gd name="T46" fmla="*/ 2274 w 4301"/>
                <a:gd name="T47" fmla="*/ 340 h 4299"/>
                <a:gd name="T48" fmla="*/ 2410 w 4301"/>
                <a:gd name="T49" fmla="*/ 16 h 4299"/>
                <a:gd name="T50" fmla="*/ 2900 w 4301"/>
                <a:gd name="T51" fmla="*/ 135 h 4299"/>
                <a:gd name="T52" fmla="*/ 3340 w 4301"/>
                <a:gd name="T53" fmla="*/ 359 h 4299"/>
                <a:gd name="T54" fmla="*/ 3714 w 4301"/>
                <a:gd name="T55" fmla="*/ 673 h 4299"/>
                <a:gd name="T56" fmla="*/ 4007 w 4301"/>
                <a:gd name="T57" fmla="*/ 1065 h 4299"/>
                <a:gd name="T58" fmla="*/ 4207 w 4301"/>
                <a:gd name="T59" fmla="*/ 1517 h 4299"/>
                <a:gd name="T60" fmla="*/ 4297 w 4301"/>
                <a:gd name="T61" fmla="*/ 2018 h 4299"/>
                <a:gd name="T62" fmla="*/ 4266 w 4301"/>
                <a:gd name="T63" fmla="*/ 2536 h 4299"/>
                <a:gd name="T64" fmla="*/ 4119 w 4301"/>
                <a:gd name="T65" fmla="*/ 3014 h 4299"/>
                <a:gd name="T66" fmla="*/ 3871 w 4301"/>
                <a:gd name="T67" fmla="*/ 3439 h 4299"/>
                <a:gd name="T68" fmla="*/ 3536 w 4301"/>
                <a:gd name="T69" fmla="*/ 3793 h 4299"/>
                <a:gd name="T70" fmla="*/ 3128 w 4301"/>
                <a:gd name="T71" fmla="*/ 4065 h 4299"/>
                <a:gd name="T72" fmla="*/ 2661 w 4301"/>
                <a:gd name="T73" fmla="*/ 4237 h 4299"/>
                <a:gd name="T74" fmla="*/ 2150 w 4301"/>
                <a:gd name="T75" fmla="*/ 4299 h 4299"/>
                <a:gd name="T76" fmla="*/ 1640 w 4301"/>
                <a:gd name="T77" fmla="*/ 4237 h 4299"/>
                <a:gd name="T78" fmla="*/ 1173 w 4301"/>
                <a:gd name="T79" fmla="*/ 4065 h 4299"/>
                <a:gd name="T80" fmla="*/ 765 w 4301"/>
                <a:gd name="T81" fmla="*/ 3793 h 4299"/>
                <a:gd name="T82" fmla="*/ 429 w 4301"/>
                <a:gd name="T83" fmla="*/ 3439 h 4299"/>
                <a:gd name="T84" fmla="*/ 181 w 4301"/>
                <a:gd name="T85" fmla="*/ 3014 h 4299"/>
                <a:gd name="T86" fmla="*/ 35 w 4301"/>
                <a:gd name="T87" fmla="*/ 2536 h 4299"/>
                <a:gd name="T88" fmla="*/ 4 w 4301"/>
                <a:gd name="T89" fmla="*/ 2018 h 4299"/>
                <a:gd name="T90" fmla="*/ 94 w 4301"/>
                <a:gd name="T91" fmla="*/ 1517 h 4299"/>
                <a:gd name="T92" fmla="*/ 294 w 4301"/>
                <a:gd name="T93" fmla="*/ 1065 h 4299"/>
                <a:gd name="T94" fmla="*/ 587 w 4301"/>
                <a:gd name="T95" fmla="*/ 673 h 4299"/>
                <a:gd name="T96" fmla="*/ 961 w 4301"/>
                <a:gd name="T97" fmla="*/ 359 h 4299"/>
                <a:gd name="T98" fmla="*/ 1400 w 4301"/>
                <a:gd name="T99" fmla="*/ 135 h 4299"/>
                <a:gd name="T100" fmla="*/ 1891 w 4301"/>
                <a:gd name="T101" fmla="*/ 16 h 4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301" h="4299">
                  <a:moveTo>
                    <a:pt x="2150" y="336"/>
                  </a:moveTo>
                  <a:lnTo>
                    <a:pt x="2025" y="340"/>
                  </a:lnTo>
                  <a:lnTo>
                    <a:pt x="1904" y="353"/>
                  </a:lnTo>
                  <a:lnTo>
                    <a:pt x="1785" y="372"/>
                  </a:lnTo>
                  <a:lnTo>
                    <a:pt x="1668" y="401"/>
                  </a:lnTo>
                  <a:lnTo>
                    <a:pt x="1555" y="436"/>
                  </a:lnTo>
                  <a:lnTo>
                    <a:pt x="1444" y="478"/>
                  </a:lnTo>
                  <a:lnTo>
                    <a:pt x="1338" y="528"/>
                  </a:lnTo>
                  <a:lnTo>
                    <a:pt x="1234" y="584"/>
                  </a:lnTo>
                  <a:lnTo>
                    <a:pt x="1136" y="646"/>
                  </a:lnTo>
                  <a:lnTo>
                    <a:pt x="1042" y="714"/>
                  </a:lnTo>
                  <a:lnTo>
                    <a:pt x="952" y="788"/>
                  </a:lnTo>
                  <a:lnTo>
                    <a:pt x="867" y="868"/>
                  </a:lnTo>
                  <a:lnTo>
                    <a:pt x="788" y="951"/>
                  </a:lnTo>
                  <a:lnTo>
                    <a:pt x="714" y="1042"/>
                  </a:lnTo>
                  <a:lnTo>
                    <a:pt x="646" y="1136"/>
                  </a:lnTo>
                  <a:lnTo>
                    <a:pt x="583" y="1234"/>
                  </a:lnTo>
                  <a:lnTo>
                    <a:pt x="528" y="1337"/>
                  </a:lnTo>
                  <a:lnTo>
                    <a:pt x="478" y="1444"/>
                  </a:lnTo>
                  <a:lnTo>
                    <a:pt x="437" y="1554"/>
                  </a:lnTo>
                  <a:lnTo>
                    <a:pt x="401" y="1668"/>
                  </a:lnTo>
                  <a:lnTo>
                    <a:pt x="372" y="1784"/>
                  </a:lnTo>
                  <a:lnTo>
                    <a:pt x="353" y="1903"/>
                  </a:lnTo>
                  <a:lnTo>
                    <a:pt x="340" y="2026"/>
                  </a:lnTo>
                  <a:lnTo>
                    <a:pt x="336" y="2150"/>
                  </a:lnTo>
                  <a:lnTo>
                    <a:pt x="340" y="2274"/>
                  </a:lnTo>
                  <a:lnTo>
                    <a:pt x="353" y="2396"/>
                  </a:lnTo>
                  <a:lnTo>
                    <a:pt x="372" y="2515"/>
                  </a:lnTo>
                  <a:lnTo>
                    <a:pt x="401" y="2631"/>
                  </a:lnTo>
                  <a:lnTo>
                    <a:pt x="437" y="2745"/>
                  </a:lnTo>
                  <a:lnTo>
                    <a:pt x="478" y="2856"/>
                  </a:lnTo>
                  <a:lnTo>
                    <a:pt x="528" y="2962"/>
                  </a:lnTo>
                  <a:lnTo>
                    <a:pt x="583" y="3065"/>
                  </a:lnTo>
                  <a:lnTo>
                    <a:pt x="646" y="3163"/>
                  </a:lnTo>
                  <a:lnTo>
                    <a:pt x="714" y="3257"/>
                  </a:lnTo>
                  <a:lnTo>
                    <a:pt x="788" y="3347"/>
                  </a:lnTo>
                  <a:lnTo>
                    <a:pt x="867" y="3432"/>
                  </a:lnTo>
                  <a:lnTo>
                    <a:pt x="952" y="3511"/>
                  </a:lnTo>
                  <a:lnTo>
                    <a:pt x="1042" y="3585"/>
                  </a:lnTo>
                  <a:lnTo>
                    <a:pt x="1136" y="3653"/>
                  </a:lnTo>
                  <a:lnTo>
                    <a:pt x="1234" y="3716"/>
                  </a:lnTo>
                  <a:lnTo>
                    <a:pt x="1338" y="3771"/>
                  </a:lnTo>
                  <a:lnTo>
                    <a:pt x="1444" y="3820"/>
                  </a:lnTo>
                  <a:lnTo>
                    <a:pt x="1555" y="3862"/>
                  </a:lnTo>
                  <a:lnTo>
                    <a:pt x="1668" y="3898"/>
                  </a:lnTo>
                  <a:lnTo>
                    <a:pt x="1785" y="3926"/>
                  </a:lnTo>
                  <a:lnTo>
                    <a:pt x="1904" y="3946"/>
                  </a:lnTo>
                  <a:lnTo>
                    <a:pt x="2025" y="3959"/>
                  </a:lnTo>
                  <a:lnTo>
                    <a:pt x="2150" y="3963"/>
                  </a:lnTo>
                  <a:lnTo>
                    <a:pt x="2274" y="3959"/>
                  </a:lnTo>
                  <a:lnTo>
                    <a:pt x="2397" y="3946"/>
                  </a:lnTo>
                  <a:lnTo>
                    <a:pt x="2516" y="3926"/>
                  </a:lnTo>
                  <a:lnTo>
                    <a:pt x="2632" y="3898"/>
                  </a:lnTo>
                  <a:lnTo>
                    <a:pt x="2746" y="3862"/>
                  </a:lnTo>
                  <a:lnTo>
                    <a:pt x="2856" y="3820"/>
                  </a:lnTo>
                  <a:lnTo>
                    <a:pt x="2963" y="3771"/>
                  </a:lnTo>
                  <a:lnTo>
                    <a:pt x="3067" y="3716"/>
                  </a:lnTo>
                  <a:lnTo>
                    <a:pt x="3165" y="3653"/>
                  </a:lnTo>
                  <a:lnTo>
                    <a:pt x="3259" y="3585"/>
                  </a:lnTo>
                  <a:lnTo>
                    <a:pt x="3349" y="3511"/>
                  </a:lnTo>
                  <a:lnTo>
                    <a:pt x="3433" y="3432"/>
                  </a:lnTo>
                  <a:lnTo>
                    <a:pt x="3512" y="3347"/>
                  </a:lnTo>
                  <a:lnTo>
                    <a:pt x="3587" y="3257"/>
                  </a:lnTo>
                  <a:lnTo>
                    <a:pt x="3655" y="3163"/>
                  </a:lnTo>
                  <a:lnTo>
                    <a:pt x="3716" y="3065"/>
                  </a:lnTo>
                  <a:lnTo>
                    <a:pt x="3773" y="2962"/>
                  </a:lnTo>
                  <a:lnTo>
                    <a:pt x="3822" y="2856"/>
                  </a:lnTo>
                  <a:lnTo>
                    <a:pt x="3864" y="2745"/>
                  </a:lnTo>
                  <a:lnTo>
                    <a:pt x="3900" y="2631"/>
                  </a:lnTo>
                  <a:lnTo>
                    <a:pt x="3928" y="2515"/>
                  </a:lnTo>
                  <a:lnTo>
                    <a:pt x="3948" y="2396"/>
                  </a:lnTo>
                  <a:lnTo>
                    <a:pt x="3961" y="2274"/>
                  </a:lnTo>
                  <a:lnTo>
                    <a:pt x="3965" y="2150"/>
                  </a:lnTo>
                  <a:lnTo>
                    <a:pt x="3961" y="2026"/>
                  </a:lnTo>
                  <a:lnTo>
                    <a:pt x="3948" y="1903"/>
                  </a:lnTo>
                  <a:lnTo>
                    <a:pt x="3928" y="1784"/>
                  </a:lnTo>
                  <a:lnTo>
                    <a:pt x="3900" y="1668"/>
                  </a:lnTo>
                  <a:lnTo>
                    <a:pt x="3864" y="1554"/>
                  </a:lnTo>
                  <a:lnTo>
                    <a:pt x="3822" y="1444"/>
                  </a:lnTo>
                  <a:lnTo>
                    <a:pt x="3773" y="1337"/>
                  </a:lnTo>
                  <a:lnTo>
                    <a:pt x="3716" y="1234"/>
                  </a:lnTo>
                  <a:lnTo>
                    <a:pt x="3655" y="1136"/>
                  </a:lnTo>
                  <a:lnTo>
                    <a:pt x="3587" y="1042"/>
                  </a:lnTo>
                  <a:lnTo>
                    <a:pt x="3512" y="951"/>
                  </a:lnTo>
                  <a:lnTo>
                    <a:pt x="3433" y="868"/>
                  </a:lnTo>
                  <a:lnTo>
                    <a:pt x="3349" y="788"/>
                  </a:lnTo>
                  <a:lnTo>
                    <a:pt x="3259" y="714"/>
                  </a:lnTo>
                  <a:lnTo>
                    <a:pt x="3165" y="646"/>
                  </a:lnTo>
                  <a:lnTo>
                    <a:pt x="3067" y="584"/>
                  </a:lnTo>
                  <a:lnTo>
                    <a:pt x="2963" y="528"/>
                  </a:lnTo>
                  <a:lnTo>
                    <a:pt x="2856" y="478"/>
                  </a:lnTo>
                  <a:lnTo>
                    <a:pt x="2746" y="436"/>
                  </a:lnTo>
                  <a:lnTo>
                    <a:pt x="2632" y="401"/>
                  </a:lnTo>
                  <a:lnTo>
                    <a:pt x="2516" y="372"/>
                  </a:lnTo>
                  <a:lnTo>
                    <a:pt x="2397" y="353"/>
                  </a:lnTo>
                  <a:lnTo>
                    <a:pt x="2274" y="340"/>
                  </a:lnTo>
                  <a:lnTo>
                    <a:pt x="2150" y="336"/>
                  </a:lnTo>
                  <a:close/>
                  <a:moveTo>
                    <a:pt x="2150" y="0"/>
                  </a:moveTo>
                  <a:lnTo>
                    <a:pt x="2282" y="4"/>
                  </a:lnTo>
                  <a:lnTo>
                    <a:pt x="2410" y="16"/>
                  </a:lnTo>
                  <a:lnTo>
                    <a:pt x="2537" y="35"/>
                  </a:lnTo>
                  <a:lnTo>
                    <a:pt x="2661" y="61"/>
                  </a:lnTo>
                  <a:lnTo>
                    <a:pt x="2783" y="94"/>
                  </a:lnTo>
                  <a:lnTo>
                    <a:pt x="2900" y="135"/>
                  </a:lnTo>
                  <a:lnTo>
                    <a:pt x="3016" y="182"/>
                  </a:lnTo>
                  <a:lnTo>
                    <a:pt x="3128" y="234"/>
                  </a:lnTo>
                  <a:lnTo>
                    <a:pt x="3235" y="294"/>
                  </a:lnTo>
                  <a:lnTo>
                    <a:pt x="3340" y="359"/>
                  </a:lnTo>
                  <a:lnTo>
                    <a:pt x="3441" y="430"/>
                  </a:lnTo>
                  <a:lnTo>
                    <a:pt x="3536" y="506"/>
                  </a:lnTo>
                  <a:lnTo>
                    <a:pt x="3628" y="587"/>
                  </a:lnTo>
                  <a:lnTo>
                    <a:pt x="3714" y="673"/>
                  </a:lnTo>
                  <a:lnTo>
                    <a:pt x="3795" y="765"/>
                  </a:lnTo>
                  <a:lnTo>
                    <a:pt x="3871" y="860"/>
                  </a:lnTo>
                  <a:lnTo>
                    <a:pt x="3941" y="961"/>
                  </a:lnTo>
                  <a:lnTo>
                    <a:pt x="4007" y="1065"/>
                  </a:lnTo>
                  <a:lnTo>
                    <a:pt x="4067" y="1172"/>
                  </a:lnTo>
                  <a:lnTo>
                    <a:pt x="4119" y="1285"/>
                  </a:lnTo>
                  <a:lnTo>
                    <a:pt x="4166" y="1400"/>
                  </a:lnTo>
                  <a:lnTo>
                    <a:pt x="4207" y="1517"/>
                  </a:lnTo>
                  <a:lnTo>
                    <a:pt x="4240" y="1639"/>
                  </a:lnTo>
                  <a:lnTo>
                    <a:pt x="4266" y="1763"/>
                  </a:lnTo>
                  <a:lnTo>
                    <a:pt x="4285" y="1890"/>
                  </a:lnTo>
                  <a:lnTo>
                    <a:pt x="4297" y="2018"/>
                  </a:lnTo>
                  <a:lnTo>
                    <a:pt x="4301" y="2150"/>
                  </a:lnTo>
                  <a:lnTo>
                    <a:pt x="4297" y="2281"/>
                  </a:lnTo>
                  <a:lnTo>
                    <a:pt x="4285" y="2409"/>
                  </a:lnTo>
                  <a:lnTo>
                    <a:pt x="4266" y="2536"/>
                  </a:lnTo>
                  <a:lnTo>
                    <a:pt x="4240" y="2660"/>
                  </a:lnTo>
                  <a:lnTo>
                    <a:pt x="4207" y="2781"/>
                  </a:lnTo>
                  <a:lnTo>
                    <a:pt x="4166" y="2899"/>
                  </a:lnTo>
                  <a:lnTo>
                    <a:pt x="4119" y="3014"/>
                  </a:lnTo>
                  <a:lnTo>
                    <a:pt x="4067" y="3126"/>
                  </a:lnTo>
                  <a:lnTo>
                    <a:pt x="4007" y="3235"/>
                  </a:lnTo>
                  <a:lnTo>
                    <a:pt x="3941" y="3338"/>
                  </a:lnTo>
                  <a:lnTo>
                    <a:pt x="3871" y="3439"/>
                  </a:lnTo>
                  <a:lnTo>
                    <a:pt x="3795" y="3534"/>
                  </a:lnTo>
                  <a:lnTo>
                    <a:pt x="3714" y="3626"/>
                  </a:lnTo>
                  <a:lnTo>
                    <a:pt x="3628" y="3712"/>
                  </a:lnTo>
                  <a:lnTo>
                    <a:pt x="3536" y="3793"/>
                  </a:lnTo>
                  <a:lnTo>
                    <a:pt x="3441" y="3870"/>
                  </a:lnTo>
                  <a:lnTo>
                    <a:pt x="3340" y="3941"/>
                  </a:lnTo>
                  <a:lnTo>
                    <a:pt x="3235" y="4005"/>
                  </a:lnTo>
                  <a:lnTo>
                    <a:pt x="3128" y="4065"/>
                  </a:lnTo>
                  <a:lnTo>
                    <a:pt x="3016" y="4117"/>
                  </a:lnTo>
                  <a:lnTo>
                    <a:pt x="2900" y="4164"/>
                  </a:lnTo>
                  <a:lnTo>
                    <a:pt x="2783" y="4205"/>
                  </a:lnTo>
                  <a:lnTo>
                    <a:pt x="2661" y="4237"/>
                  </a:lnTo>
                  <a:lnTo>
                    <a:pt x="2537" y="4264"/>
                  </a:lnTo>
                  <a:lnTo>
                    <a:pt x="2410" y="4283"/>
                  </a:lnTo>
                  <a:lnTo>
                    <a:pt x="2282" y="4295"/>
                  </a:lnTo>
                  <a:lnTo>
                    <a:pt x="2150" y="4299"/>
                  </a:lnTo>
                  <a:lnTo>
                    <a:pt x="2019" y="4295"/>
                  </a:lnTo>
                  <a:lnTo>
                    <a:pt x="1891" y="4283"/>
                  </a:lnTo>
                  <a:lnTo>
                    <a:pt x="1764" y="4264"/>
                  </a:lnTo>
                  <a:lnTo>
                    <a:pt x="1640" y="4237"/>
                  </a:lnTo>
                  <a:lnTo>
                    <a:pt x="1518" y="4205"/>
                  </a:lnTo>
                  <a:lnTo>
                    <a:pt x="1400" y="4164"/>
                  </a:lnTo>
                  <a:lnTo>
                    <a:pt x="1285" y="4117"/>
                  </a:lnTo>
                  <a:lnTo>
                    <a:pt x="1173" y="4065"/>
                  </a:lnTo>
                  <a:lnTo>
                    <a:pt x="1064" y="4005"/>
                  </a:lnTo>
                  <a:lnTo>
                    <a:pt x="961" y="3941"/>
                  </a:lnTo>
                  <a:lnTo>
                    <a:pt x="860" y="3870"/>
                  </a:lnTo>
                  <a:lnTo>
                    <a:pt x="765" y="3793"/>
                  </a:lnTo>
                  <a:lnTo>
                    <a:pt x="673" y="3712"/>
                  </a:lnTo>
                  <a:lnTo>
                    <a:pt x="587" y="3626"/>
                  </a:lnTo>
                  <a:lnTo>
                    <a:pt x="506" y="3534"/>
                  </a:lnTo>
                  <a:lnTo>
                    <a:pt x="429" y="3439"/>
                  </a:lnTo>
                  <a:lnTo>
                    <a:pt x="358" y="3338"/>
                  </a:lnTo>
                  <a:lnTo>
                    <a:pt x="294" y="3235"/>
                  </a:lnTo>
                  <a:lnTo>
                    <a:pt x="234" y="3126"/>
                  </a:lnTo>
                  <a:lnTo>
                    <a:pt x="181" y="3014"/>
                  </a:lnTo>
                  <a:lnTo>
                    <a:pt x="134" y="2899"/>
                  </a:lnTo>
                  <a:lnTo>
                    <a:pt x="94" y="2781"/>
                  </a:lnTo>
                  <a:lnTo>
                    <a:pt x="61" y="2660"/>
                  </a:lnTo>
                  <a:lnTo>
                    <a:pt x="35" y="2536"/>
                  </a:lnTo>
                  <a:lnTo>
                    <a:pt x="15" y="2409"/>
                  </a:lnTo>
                  <a:lnTo>
                    <a:pt x="4" y="2281"/>
                  </a:lnTo>
                  <a:lnTo>
                    <a:pt x="0" y="2150"/>
                  </a:lnTo>
                  <a:lnTo>
                    <a:pt x="4" y="2018"/>
                  </a:lnTo>
                  <a:lnTo>
                    <a:pt x="15" y="1890"/>
                  </a:lnTo>
                  <a:lnTo>
                    <a:pt x="35" y="1763"/>
                  </a:lnTo>
                  <a:lnTo>
                    <a:pt x="61" y="1639"/>
                  </a:lnTo>
                  <a:lnTo>
                    <a:pt x="94" y="1517"/>
                  </a:lnTo>
                  <a:lnTo>
                    <a:pt x="134" y="1400"/>
                  </a:lnTo>
                  <a:lnTo>
                    <a:pt x="181" y="1285"/>
                  </a:lnTo>
                  <a:lnTo>
                    <a:pt x="234" y="1172"/>
                  </a:lnTo>
                  <a:lnTo>
                    <a:pt x="294" y="1065"/>
                  </a:lnTo>
                  <a:lnTo>
                    <a:pt x="358" y="961"/>
                  </a:lnTo>
                  <a:lnTo>
                    <a:pt x="429" y="860"/>
                  </a:lnTo>
                  <a:lnTo>
                    <a:pt x="506" y="765"/>
                  </a:lnTo>
                  <a:lnTo>
                    <a:pt x="587" y="673"/>
                  </a:lnTo>
                  <a:lnTo>
                    <a:pt x="673" y="587"/>
                  </a:lnTo>
                  <a:lnTo>
                    <a:pt x="765" y="506"/>
                  </a:lnTo>
                  <a:lnTo>
                    <a:pt x="860" y="430"/>
                  </a:lnTo>
                  <a:lnTo>
                    <a:pt x="961" y="359"/>
                  </a:lnTo>
                  <a:lnTo>
                    <a:pt x="1064" y="294"/>
                  </a:lnTo>
                  <a:lnTo>
                    <a:pt x="1173" y="234"/>
                  </a:lnTo>
                  <a:lnTo>
                    <a:pt x="1285" y="182"/>
                  </a:lnTo>
                  <a:lnTo>
                    <a:pt x="1400" y="135"/>
                  </a:lnTo>
                  <a:lnTo>
                    <a:pt x="1518" y="94"/>
                  </a:lnTo>
                  <a:lnTo>
                    <a:pt x="1640" y="61"/>
                  </a:lnTo>
                  <a:lnTo>
                    <a:pt x="1764" y="35"/>
                  </a:lnTo>
                  <a:lnTo>
                    <a:pt x="1891" y="16"/>
                  </a:lnTo>
                  <a:lnTo>
                    <a:pt x="2019" y="4"/>
                  </a:lnTo>
                  <a:lnTo>
                    <a:pt x="2150"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srgbClr val="B73720"/>
                </a:solidFill>
              </a:endParaRPr>
            </a:p>
          </p:txBody>
        </p:sp>
        <p:sp>
          <p:nvSpPr>
            <p:cNvPr id="12" name="Freeform 12">
              <a:extLst>
                <a:ext uri="{FF2B5EF4-FFF2-40B4-BE49-F238E27FC236}">
                  <a16:creationId xmlns:a16="http://schemas.microsoft.com/office/drawing/2014/main" id="{897162C4-00F3-4CDE-A1E4-FDE440D1B359}"/>
                </a:ext>
              </a:extLst>
            </p:cNvPr>
            <p:cNvSpPr>
              <a:spLocks/>
            </p:cNvSpPr>
            <p:nvPr/>
          </p:nvSpPr>
          <p:spPr bwMode="auto">
            <a:xfrm>
              <a:off x="2370138" y="1924050"/>
              <a:ext cx="319088" cy="852488"/>
            </a:xfrm>
            <a:custGeom>
              <a:avLst/>
              <a:gdLst>
                <a:gd name="T0" fmla="*/ 580 w 805"/>
                <a:gd name="T1" fmla="*/ 0 h 2150"/>
                <a:gd name="T2" fmla="*/ 805 w 805"/>
                <a:gd name="T3" fmla="*/ 0 h 2150"/>
                <a:gd name="T4" fmla="*/ 805 w 805"/>
                <a:gd name="T5" fmla="*/ 2150 h 2150"/>
                <a:gd name="T6" fmla="*/ 517 w 805"/>
                <a:gd name="T7" fmla="*/ 2150 h 2150"/>
                <a:gd name="T8" fmla="*/ 517 w 805"/>
                <a:gd name="T9" fmla="*/ 616 h 2150"/>
                <a:gd name="T10" fmla="*/ 0 w 805"/>
                <a:gd name="T11" fmla="*/ 616 h 2150"/>
                <a:gd name="T12" fmla="*/ 0 w 805"/>
                <a:gd name="T13" fmla="*/ 406 h 2150"/>
                <a:gd name="T14" fmla="*/ 162 w 805"/>
                <a:gd name="T15" fmla="*/ 406 h 2150"/>
                <a:gd name="T16" fmla="*/ 218 w 805"/>
                <a:gd name="T17" fmla="*/ 403 h 2150"/>
                <a:gd name="T18" fmla="*/ 273 w 805"/>
                <a:gd name="T19" fmla="*/ 392 h 2150"/>
                <a:gd name="T20" fmla="*/ 325 w 805"/>
                <a:gd name="T21" fmla="*/ 375 h 2150"/>
                <a:gd name="T22" fmla="*/ 375 w 805"/>
                <a:gd name="T23" fmla="*/ 353 h 2150"/>
                <a:gd name="T24" fmla="*/ 418 w 805"/>
                <a:gd name="T25" fmla="*/ 326 h 2150"/>
                <a:gd name="T26" fmla="*/ 457 w 805"/>
                <a:gd name="T27" fmla="*/ 293 h 2150"/>
                <a:gd name="T28" fmla="*/ 483 w 805"/>
                <a:gd name="T29" fmla="*/ 266 h 2150"/>
                <a:gd name="T30" fmla="*/ 507 w 805"/>
                <a:gd name="T31" fmla="*/ 236 h 2150"/>
                <a:gd name="T32" fmla="*/ 528 w 805"/>
                <a:gd name="T33" fmla="*/ 202 h 2150"/>
                <a:gd name="T34" fmla="*/ 546 w 805"/>
                <a:gd name="T35" fmla="*/ 165 h 2150"/>
                <a:gd name="T36" fmla="*/ 562 w 805"/>
                <a:gd name="T37" fmla="*/ 127 h 2150"/>
                <a:gd name="T38" fmla="*/ 571 w 805"/>
                <a:gd name="T39" fmla="*/ 87 h 2150"/>
                <a:gd name="T40" fmla="*/ 579 w 805"/>
                <a:gd name="T41" fmla="*/ 45 h 2150"/>
                <a:gd name="T42" fmla="*/ 580 w 805"/>
                <a:gd name="T43" fmla="*/ 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5" h="2150">
                  <a:moveTo>
                    <a:pt x="580" y="0"/>
                  </a:moveTo>
                  <a:lnTo>
                    <a:pt x="805" y="0"/>
                  </a:lnTo>
                  <a:lnTo>
                    <a:pt x="805" y="2150"/>
                  </a:lnTo>
                  <a:lnTo>
                    <a:pt x="517" y="2150"/>
                  </a:lnTo>
                  <a:lnTo>
                    <a:pt x="517" y="616"/>
                  </a:lnTo>
                  <a:lnTo>
                    <a:pt x="0" y="616"/>
                  </a:lnTo>
                  <a:lnTo>
                    <a:pt x="0" y="406"/>
                  </a:lnTo>
                  <a:lnTo>
                    <a:pt x="162" y="406"/>
                  </a:lnTo>
                  <a:lnTo>
                    <a:pt x="218" y="403"/>
                  </a:lnTo>
                  <a:lnTo>
                    <a:pt x="273" y="392"/>
                  </a:lnTo>
                  <a:lnTo>
                    <a:pt x="325" y="375"/>
                  </a:lnTo>
                  <a:lnTo>
                    <a:pt x="375" y="353"/>
                  </a:lnTo>
                  <a:lnTo>
                    <a:pt x="418" y="326"/>
                  </a:lnTo>
                  <a:lnTo>
                    <a:pt x="457" y="293"/>
                  </a:lnTo>
                  <a:lnTo>
                    <a:pt x="483" y="266"/>
                  </a:lnTo>
                  <a:lnTo>
                    <a:pt x="507" y="236"/>
                  </a:lnTo>
                  <a:lnTo>
                    <a:pt x="528" y="202"/>
                  </a:lnTo>
                  <a:lnTo>
                    <a:pt x="546" y="165"/>
                  </a:lnTo>
                  <a:lnTo>
                    <a:pt x="562" y="127"/>
                  </a:lnTo>
                  <a:lnTo>
                    <a:pt x="571" y="87"/>
                  </a:lnTo>
                  <a:lnTo>
                    <a:pt x="579" y="45"/>
                  </a:lnTo>
                  <a:lnTo>
                    <a:pt x="580"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srgbClr val="B73720"/>
                </a:solidFill>
              </a:endParaRPr>
            </a:p>
          </p:txBody>
        </p:sp>
      </p:grpSp>
      <p:grpSp>
        <p:nvGrpSpPr>
          <p:cNvPr id="13" name="Groupe 12">
            <a:extLst>
              <a:ext uri="{FF2B5EF4-FFF2-40B4-BE49-F238E27FC236}">
                <a16:creationId xmlns:a16="http://schemas.microsoft.com/office/drawing/2014/main" id="{F66B2805-ED29-4A90-B050-7411D468992D}"/>
              </a:ext>
            </a:extLst>
          </p:cNvPr>
          <p:cNvGrpSpPr/>
          <p:nvPr/>
        </p:nvGrpSpPr>
        <p:grpSpPr>
          <a:xfrm>
            <a:off x="4803030" y="2272117"/>
            <a:ext cx="417041" cy="364795"/>
            <a:chOff x="2063750" y="1319213"/>
            <a:chExt cx="1167429" cy="1167429"/>
          </a:xfrm>
          <a:solidFill>
            <a:srgbClr val="B73720"/>
          </a:solidFill>
        </p:grpSpPr>
        <p:sp>
          <p:nvSpPr>
            <p:cNvPr id="14" name="Freeform 17">
              <a:extLst>
                <a:ext uri="{FF2B5EF4-FFF2-40B4-BE49-F238E27FC236}">
                  <a16:creationId xmlns:a16="http://schemas.microsoft.com/office/drawing/2014/main" id="{E478DADE-082B-4861-8FB7-C45040588A7D}"/>
                </a:ext>
              </a:extLst>
            </p:cNvPr>
            <p:cNvSpPr>
              <a:spLocks noEditPoints="1"/>
            </p:cNvSpPr>
            <p:nvPr/>
          </p:nvSpPr>
          <p:spPr bwMode="auto">
            <a:xfrm>
              <a:off x="2063750" y="1319213"/>
              <a:ext cx="1167429" cy="1167429"/>
            </a:xfrm>
            <a:custGeom>
              <a:avLst/>
              <a:gdLst>
                <a:gd name="T0" fmla="*/ 1514 w 3648"/>
                <a:gd name="T1" fmla="*/ 317 h 3649"/>
                <a:gd name="T2" fmla="*/ 1134 w 3648"/>
                <a:gd name="T3" fmla="*/ 449 h 3649"/>
                <a:gd name="T4" fmla="*/ 807 w 3648"/>
                <a:gd name="T5" fmla="*/ 669 h 3649"/>
                <a:gd name="T6" fmla="*/ 548 w 3648"/>
                <a:gd name="T7" fmla="*/ 964 h 3649"/>
                <a:gd name="T8" fmla="*/ 370 w 3648"/>
                <a:gd name="T9" fmla="*/ 1319 h 3649"/>
                <a:gd name="T10" fmla="*/ 288 w 3648"/>
                <a:gd name="T11" fmla="*/ 1720 h 3649"/>
                <a:gd name="T12" fmla="*/ 316 w 3648"/>
                <a:gd name="T13" fmla="*/ 2135 h 3649"/>
                <a:gd name="T14" fmla="*/ 448 w 3648"/>
                <a:gd name="T15" fmla="*/ 2514 h 3649"/>
                <a:gd name="T16" fmla="*/ 669 w 3648"/>
                <a:gd name="T17" fmla="*/ 2842 h 3649"/>
                <a:gd name="T18" fmla="*/ 964 w 3648"/>
                <a:gd name="T19" fmla="*/ 3101 h 3649"/>
                <a:gd name="T20" fmla="*/ 1319 w 3648"/>
                <a:gd name="T21" fmla="*/ 3279 h 3649"/>
                <a:gd name="T22" fmla="*/ 1718 w 3648"/>
                <a:gd name="T23" fmla="*/ 3361 h 3649"/>
                <a:gd name="T24" fmla="*/ 2134 w 3648"/>
                <a:gd name="T25" fmla="*/ 3333 h 3649"/>
                <a:gd name="T26" fmla="*/ 2513 w 3648"/>
                <a:gd name="T27" fmla="*/ 3201 h 3649"/>
                <a:gd name="T28" fmla="*/ 2840 w 3648"/>
                <a:gd name="T29" fmla="*/ 2980 h 3649"/>
                <a:gd name="T30" fmla="*/ 3100 w 3648"/>
                <a:gd name="T31" fmla="*/ 2685 h 3649"/>
                <a:gd name="T32" fmla="*/ 3277 w 3648"/>
                <a:gd name="T33" fmla="*/ 2330 h 3649"/>
                <a:gd name="T34" fmla="*/ 3359 w 3648"/>
                <a:gd name="T35" fmla="*/ 1931 h 3649"/>
                <a:gd name="T36" fmla="*/ 3332 w 3648"/>
                <a:gd name="T37" fmla="*/ 1515 h 3649"/>
                <a:gd name="T38" fmla="*/ 3200 w 3648"/>
                <a:gd name="T39" fmla="*/ 1135 h 3649"/>
                <a:gd name="T40" fmla="*/ 2979 w 3648"/>
                <a:gd name="T41" fmla="*/ 808 h 3649"/>
                <a:gd name="T42" fmla="*/ 2684 w 3648"/>
                <a:gd name="T43" fmla="*/ 548 h 3649"/>
                <a:gd name="T44" fmla="*/ 2329 w 3648"/>
                <a:gd name="T45" fmla="*/ 371 h 3649"/>
                <a:gd name="T46" fmla="*/ 1929 w 3648"/>
                <a:gd name="T47" fmla="*/ 289 h 3649"/>
                <a:gd name="T48" fmla="*/ 2044 w 3648"/>
                <a:gd name="T49" fmla="*/ 14 h 3649"/>
                <a:gd name="T50" fmla="*/ 2460 w 3648"/>
                <a:gd name="T51" fmla="*/ 115 h 3649"/>
                <a:gd name="T52" fmla="*/ 2832 w 3648"/>
                <a:gd name="T53" fmla="*/ 305 h 3649"/>
                <a:gd name="T54" fmla="*/ 3150 w 3648"/>
                <a:gd name="T55" fmla="*/ 572 h 3649"/>
                <a:gd name="T56" fmla="*/ 3398 w 3648"/>
                <a:gd name="T57" fmla="*/ 905 h 3649"/>
                <a:gd name="T58" fmla="*/ 3568 w 3648"/>
                <a:gd name="T59" fmla="*/ 1288 h 3649"/>
                <a:gd name="T60" fmla="*/ 3644 w 3648"/>
                <a:gd name="T61" fmla="*/ 1713 h 3649"/>
                <a:gd name="T62" fmla="*/ 3618 w 3648"/>
                <a:gd name="T63" fmla="*/ 2153 h 3649"/>
                <a:gd name="T64" fmla="*/ 3494 w 3648"/>
                <a:gd name="T65" fmla="*/ 2559 h 3649"/>
                <a:gd name="T66" fmla="*/ 3283 w 3648"/>
                <a:gd name="T67" fmla="*/ 2919 h 3649"/>
                <a:gd name="T68" fmla="*/ 2999 w 3648"/>
                <a:gd name="T69" fmla="*/ 3220 h 3649"/>
                <a:gd name="T70" fmla="*/ 2653 w 3648"/>
                <a:gd name="T71" fmla="*/ 3451 h 3649"/>
                <a:gd name="T72" fmla="*/ 2257 w 3648"/>
                <a:gd name="T73" fmla="*/ 3597 h 3649"/>
                <a:gd name="T74" fmla="*/ 1823 w 3648"/>
                <a:gd name="T75" fmla="*/ 3649 h 3649"/>
                <a:gd name="T76" fmla="*/ 1391 w 3648"/>
                <a:gd name="T77" fmla="*/ 3597 h 3649"/>
                <a:gd name="T78" fmla="*/ 995 w 3648"/>
                <a:gd name="T79" fmla="*/ 3451 h 3649"/>
                <a:gd name="T80" fmla="*/ 649 w 3648"/>
                <a:gd name="T81" fmla="*/ 3220 h 3649"/>
                <a:gd name="T82" fmla="*/ 364 w 3648"/>
                <a:gd name="T83" fmla="*/ 2919 h 3649"/>
                <a:gd name="T84" fmla="*/ 154 w 3648"/>
                <a:gd name="T85" fmla="*/ 2559 h 3649"/>
                <a:gd name="T86" fmla="*/ 30 w 3648"/>
                <a:gd name="T87" fmla="*/ 2153 h 3649"/>
                <a:gd name="T88" fmla="*/ 3 w 3648"/>
                <a:gd name="T89" fmla="*/ 1713 h 3649"/>
                <a:gd name="T90" fmla="*/ 80 w 3648"/>
                <a:gd name="T91" fmla="*/ 1288 h 3649"/>
                <a:gd name="T92" fmla="*/ 249 w 3648"/>
                <a:gd name="T93" fmla="*/ 905 h 3649"/>
                <a:gd name="T94" fmla="*/ 498 w 3648"/>
                <a:gd name="T95" fmla="*/ 572 h 3649"/>
                <a:gd name="T96" fmla="*/ 815 w 3648"/>
                <a:gd name="T97" fmla="*/ 305 h 3649"/>
                <a:gd name="T98" fmla="*/ 1188 w 3648"/>
                <a:gd name="T99" fmla="*/ 115 h 3649"/>
                <a:gd name="T100" fmla="*/ 1604 w 3648"/>
                <a:gd name="T101" fmla="*/ 14 h 3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48" h="3649">
                  <a:moveTo>
                    <a:pt x="1823" y="285"/>
                  </a:moveTo>
                  <a:lnTo>
                    <a:pt x="1718" y="289"/>
                  </a:lnTo>
                  <a:lnTo>
                    <a:pt x="1615" y="300"/>
                  </a:lnTo>
                  <a:lnTo>
                    <a:pt x="1514" y="317"/>
                  </a:lnTo>
                  <a:lnTo>
                    <a:pt x="1415" y="341"/>
                  </a:lnTo>
                  <a:lnTo>
                    <a:pt x="1319" y="371"/>
                  </a:lnTo>
                  <a:lnTo>
                    <a:pt x="1224" y="406"/>
                  </a:lnTo>
                  <a:lnTo>
                    <a:pt x="1134" y="449"/>
                  </a:lnTo>
                  <a:lnTo>
                    <a:pt x="1047" y="496"/>
                  </a:lnTo>
                  <a:lnTo>
                    <a:pt x="964" y="548"/>
                  </a:lnTo>
                  <a:lnTo>
                    <a:pt x="884" y="606"/>
                  </a:lnTo>
                  <a:lnTo>
                    <a:pt x="807" y="669"/>
                  </a:lnTo>
                  <a:lnTo>
                    <a:pt x="735" y="737"/>
                  </a:lnTo>
                  <a:lnTo>
                    <a:pt x="669" y="808"/>
                  </a:lnTo>
                  <a:lnTo>
                    <a:pt x="605" y="885"/>
                  </a:lnTo>
                  <a:lnTo>
                    <a:pt x="548" y="964"/>
                  </a:lnTo>
                  <a:lnTo>
                    <a:pt x="495" y="1048"/>
                  </a:lnTo>
                  <a:lnTo>
                    <a:pt x="448" y="1135"/>
                  </a:lnTo>
                  <a:lnTo>
                    <a:pt x="406" y="1226"/>
                  </a:lnTo>
                  <a:lnTo>
                    <a:pt x="370" y="1319"/>
                  </a:lnTo>
                  <a:lnTo>
                    <a:pt x="340" y="1416"/>
                  </a:lnTo>
                  <a:lnTo>
                    <a:pt x="316" y="1515"/>
                  </a:lnTo>
                  <a:lnTo>
                    <a:pt x="299" y="1616"/>
                  </a:lnTo>
                  <a:lnTo>
                    <a:pt x="288" y="1720"/>
                  </a:lnTo>
                  <a:lnTo>
                    <a:pt x="285" y="1825"/>
                  </a:lnTo>
                  <a:lnTo>
                    <a:pt x="288" y="1931"/>
                  </a:lnTo>
                  <a:lnTo>
                    <a:pt x="299" y="2034"/>
                  </a:lnTo>
                  <a:lnTo>
                    <a:pt x="316" y="2135"/>
                  </a:lnTo>
                  <a:lnTo>
                    <a:pt x="340" y="2234"/>
                  </a:lnTo>
                  <a:lnTo>
                    <a:pt x="370" y="2330"/>
                  </a:lnTo>
                  <a:lnTo>
                    <a:pt x="406" y="2424"/>
                  </a:lnTo>
                  <a:lnTo>
                    <a:pt x="448" y="2514"/>
                  </a:lnTo>
                  <a:lnTo>
                    <a:pt x="495" y="2602"/>
                  </a:lnTo>
                  <a:lnTo>
                    <a:pt x="548" y="2685"/>
                  </a:lnTo>
                  <a:lnTo>
                    <a:pt x="605" y="2765"/>
                  </a:lnTo>
                  <a:lnTo>
                    <a:pt x="669" y="2842"/>
                  </a:lnTo>
                  <a:lnTo>
                    <a:pt x="735" y="2914"/>
                  </a:lnTo>
                  <a:lnTo>
                    <a:pt x="807" y="2980"/>
                  </a:lnTo>
                  <a:lnTo>
                    <a:pt x="884" y="3043"/>
                  </a:lnTo>
                  <a:lnTo>
                    <a:pt x="964" y="3101"/>
                  </a:lnTo>
                  <a:lnTo>
                    <a:pt x="1047" y="3154"/>
                  </a:lnTo>
                  <a:lnTo>
                    <a:pt x="1134" y="3201"/>
                  </a:lnTo>
                  <a:lnTo>
                    <a:pt x="1224" y="3243"/>
                  </a:lnTo>
                  <a:lnTo>
                    <a:pt x="1319" y="3279"/>
                  </a:lnTo>
                  <a:lnTo>
                    <a:pt x="1415" y="3309"/>
                  </a:lnTo>
                  <a:lnTo>
                    <a:pt x="1514" y="3333"/>
                  </a:lnTo>
                  <a:lnTo>
                    <a:pt x="1615" y="3350"/>
                  </a:lnTo>
                  <a:lnTo>
                    <a:pt x="1718" y="3361"/>
                  </a:lnTo>
                  <a:lnTo>
                    <a:pt x="1823" y="3364"/>
                  </a:lnTo>
                  <a:lnTo>
                    <a:pt x="1929" y="3361"/>
                  </a:lnTo>
                  <a:lnTo>
                    <a:pt x="2033" y="3350"/>
                  </a:lnTo>
                  <a:lnTo>
                    <a:pt x="2134" y="3333"/>
                  </a:lnTo>
                  <a:lnTo>
                    <a:pt x="2232" y="3309"/>
                  </a:lnTo>
                  <a:lnTo>
                    <a:pt x="2329" y="3279"/>
                  </a:lnTo>
                  <a:lnTo>
                    <a:pt x="2422" y="3243"/>
                  </a:lnTo>
                  <a:lnTo>
                    <a:pt x="2513" y="3201"/>
                  </a:lnTo>
                  <a:lnTo>
                    <a:pt x="2601" y="3154"/>
                  </a:lnTo>
                  <a:lnTo>
                    <a:pt x="2684" y="3101"/>
                  </a:lnTo>
                  <a:lnTo>
                    <a:pt x="2764" y="3043"/>
                  </a:lnTo>
                  <a:lnTo>
                    <a:pt x="2840" y="2980"/>
                  </a:lnTo>
                  <a:lnTo>
                    <a:pt x="2911" y="2914"/>
                  </a:lnTo>
                  <a:lnTo>
                    <a:pt x="2979" y="2842"/>
                  </a:lnTo>
                  <a:lnTo>
                    <a:pt x="3042" y="2765"/>
                  </a:lnTo>
                  <a:lnTo>
                    <a:pt x="3100" y="2685"/>
                  </a:lnTo>
                  <a:lnTo>
                    <a:pt x="3152" y="2602"/>
                  </a:lnTo>
                  <a:lnTo>
                    <a:pt x="3200" y="2514"/>
                  </a:lnTo>
                  <a:lnTo>
                    <a:pt x="3242" y="2424"/>
                  </a:lnTo>
                  <a:lnTo>
                    <a:pt x="3277" y="2330"/>
                  </a:lnTo>
                  <a:lnTo>
                    <a:pt x="3307" y="2234"/>
                  </a:lnTo>
                  <a:lnTo>
                    <a:pt x="3332" y="2135"/>
                  </a:lnTo>
                  <a:lnTo>
                    <a:pt x="3348" y="2034"/>
                  </a:lnTo>
                  <a:lnTo>
                    <a:pt x="3359" y="1931"/>
                  </a:lnTo>
                  <a:lnTo>
                    <a:pt x="3363" y="1825"/>
                  </a:lnTo>
                  <a:lnTo>
                    <a:pt x="3359" y="1720"/>
                  </a:lnTo>
                  <a:lnTo>
                    <a:pt x="3348" y="1616"/>
                  </a:lnTo>
                  <a:lnTo>
                    <a:pt x="3332" y="1515"/>
                  </a:lnTo>
                  <a:lnTo>
                    <a:pt x="3307" y="1416"/>
                  </a:lnTo>
                  <a:lnTo>
                    <a:pt x="3277" y="1319"/>
                  </a:lnTo>
                  <a:lnTo>
                    <a:pt x="3242" y="1226"/>
                  </a:lnTo>
                  <a:lnTo>
                    <a:pt x="3200" y="1135"/>
                  </a:lnTo>
                  <a:lnTo>
                    <a:pt x="3152" y="1048"/>
                  </a:lnTo>
                  <a:lnTo>
                    <a:pt x="3100" y="964"/>
                  </a:lnTo>
                  <a:lnTo>
                    <a:pt x="3042" y="885"/>
                  </a:lnTo>
                  <a:lnTo>
                    <a:pt x="2979" y="808"/>
                  </a:lnTo>
                  <a:lnTo>
                    <a:pt x="2911" y="737"/>
                  </a:lnTo>
                  <a:lnTo>
                    <a:pt x="2840" y="669"/>
                  </a:lnTo>
                  <a:lnTo>
                    <a:pt x="2764" y="606"/>
                  </a:lnTo>
                  <a:lnTo>
                    <a:pt x="2684" y="548"/>
                  </a:lnTo>
                  <a:lnTo>
                    <a:pt x="2601" y="496"/>
                  </a:lnTo>
                  <a:lnTo>
                    <a:pt x="2513" y="449"/>
                  </a:lnTo>
                  <a:lnTo>
                    <a:pt x="2422" y="406"/>
                  </a:lnTo>
                  <a:lnTo>
                    <a:pt x="2329" y="371"/>
                  </a:lnTo>
                  <a:lnTo>
                    <a:pt x="2232" y="341"/>
                  </a:lnTo>
                  <a:lnTo>
                    <a:pt x="2134" y="317"/>
                  </a:lnTo>
                  <a:lnTo>
                    <a:pt x="2033" y="300"/>
                  </a:lnTo>
                  <a:lnTo>
                    <a:pt x="1929" y="289"/>
                  </a:lnTo>
                  <a:lnTo>
                    <a:pt x="1823" y="285"/>
                  </a:lnTo>
                  <a:close/>
                  <a:moveTo>
                    <a:pt x="1823" y="0"/>
                  </a:moveTo>
                  <a:lnTo>
                    <a:pt x="1935" y="4"/>
                  </a:lnTo>
                  <a:lnTo>
                    <a:pt x="2044" y="14"/>
                  </a:lnTo>
                  <a:lnTo>
                    <a:pt x="2152" y="30"/>
                  </a:lnTo>
                  <a:lnTo>
                    <a:pt x="2257" y="52"/>
                  </a:lnTo>
                  <a:lnTo>
                    <a:pt x="2360" y="80"/>
                  </a:lnTo>
                  <a:lnTo>
                    <a:pt x="2460" y="115"/>
                  </a:lnTo>
                  <a:lnTo>
                    <a:pt x="2557" y="155"/>
                  </a:lnTo>
                  <a:lnTo>
                    <a:pt x="2653" y="199"/>
                  </a:lnTo>
                  <a:lnTo>
                    <a:pt x="2744" y="250"/>
                  </a:lnTo>
                  <a:lnTo>
                    <a:pt x="2832" y="305"/>
                  </a:lnTo>
                  <a:lnTo>
                    <a:pt x="2918" y="365"/>
                  </a:lnTo>
                  <a:lnTo>
                    <a:pt x="2999" y="430"/>
                  </a:lnTo>
                  <a:lnTo>
                    <a:pt x="3076" y="498"/>
                  </a:lnTo>
                  <a:lnTo>
                    <a:pt x="3150" y="572"/>
                  </a:lnTo>
                  <a:lnTo>
                    <a:pt x="3218" y="649"/>
                  </a:lnTo>
                  <a:lnTo>
                    <a:pt x="3283" y="730"/>
                  </a:lnTo>
                  <a:lnTo>
                    <a:pt x="3343" y="816"/>
                  </a:lnTo>
                  <a:lnTo>
                    <a:pt x="3398" y="905"/>
                  </a:lnTo>
                  <a:lnTo>
                    <a:pt x="3449" y="995"/>
                  </a:lnTo>
                  <a:lnTo>
                    <a:pt x="3494" y="1091"/>
                  </a:lnTo>
                  <a:lnTo>
                    <a:pt x="3533" y="1189"/>
                  </a:lnTo>
                  <a:lnTo>
                    <a:pt x="3568" y="1288"/>
                  </a:lnTo>
                  <a:lnTo>
                    <a:pt x="3596" y="1392"/>
                  </a:lnTo>
                  <a:lnTo>
                    <a:pt x="3618" y="1497"/>
                  </a:lnTo>
                  <a:lnTo>
                    <a:pt x="3634" y="1605"/>
                  </a:lnTo>
                  <a:lnTo>
                    <a:pt x="3644" y="1713"/>
                  </a:lnTo>
                  <a:lnTo>
                    <a:pt x="3648" y="1825"/>
                  </a:lnTo>
                  <a:lnTo>
                    <a:pt x="3644" y="1936"/>
                  </a:lnTo>
                  <a:lnTo>
                    <a:pt x="3634" y="2045"/>
                  </a:lnTo>
                  <a:lnTo>
                    <a:pt x="3618" y="2153"/>
                  </a:lnTo>
                  <a:lnTo>
                    <a:pt x="3596" y="2258"/>
                  </a:lnTo>
                  <a:lnTo>
                    <a:pt x="3568" y="2361"/>
                  </a:lnTo>
                  <a:lnTo>
                    <a:pt x="3533" y="2461"/>
                  </a:lnTo>
                  <a:lnTo>
                    <a:pt x="3494" y="2559"/>
                  </a:lnTo>
                  <a:lnTo>
                    <a:pt x="3449" y="2654"/>
                  </a:lnTo>
                  <a:lnTo>
                    <a:pt x="3398" y="2746"/>
                  </a:lnTo>
                  <a:lnTo>
                    <a:pt x="3343" y="2834"/>
                  </a:lnTo>
                  <a:lnTo>
                    <a:pt x="3283" y="2919"/>
                  </a:lnTo>
                  <a:lnTo>
                    <a:pt x="3218" y="3000"/>
                  </a:lnTo>
                  <a:lnTo>
                    <a:pt x="3150" y="3078"/>
                  </a:lnTo>
                  <a:lnTo>
                    <a:pt x="3076" y="3151"/>
                  </a:lnTo>
                  <a:lnTo>
                    <a:pt x="2999" y="3220"/>
                  </a:lnTo>
                  <a:lnTo>
                    <a:pt x="2918" y="3285"/>
                  </a:lnTo>
                  <a:lnTo>
                    <a:pt x="2832" y="3345"/>
                  </a:lnTo>
                  <a:lnTo>
                    <a:pt x="2744" y="3400"/>
                  </a:lnTo>
                  <a:lnTo>
                    <a:pt x="2653" y="3451"/>
                  </a:lnTo>
                  <a:lnTo>
                    <a:pt x="2557" y="3495"/>
                  </a:lnTo>
                  <a:lnTo>
                    <a:pt x="2460" y="3535"/>
                  </a:lnTo>
                  <a:lnTo>
                    <a:pt x="2360" y="3569"/>
                  </a:lnTo>
                  <a:lnTo>
                    <a:pt x="2257" y="3597"/>
                  </a:lnTo>
                  <a:lnTo>
                    <a:pt x="2152" y="3619"/>
                  </a:lnTo>
                  <a:lnTo>
                    <a:pt x="2044" y="3636"/>
                  </a:lnTo>
                  <a:lnTo>
                    <a:pt x="1935" y="3646"/>
                  </a:lnTo>
                  <a:lnTo>
                    <a:pt x="1823" y="3649"/>
                  </a:lnTo>
                  <a:lnTo>
                    <a:pt x="1712" y="3646"/>
                  </a:lnTo>
                  <a:lnTo>
                    <a:pt x="1604" y="3636"/>
                  </a:lnTo>
                  <a:lnTo>
                    <a:pt x="1496" y="3619"/>
                  </a:lnTo>
                  <a:lnTo>
                    <a:pt x="1391" y="3597"/>
                  </a:lnTo>
                  <a:lnTo>
                    <a:pt x="1288" y="3569"/>
                  </a:lnTo>
                  <a:lnTo>
                    <a:pt x="1188" y="3535"/>
                  </a:lnTo>
                  <a:lnTo>
                    <a:pt x="1090" y="3495"/>
                  </a:lnTo>
                  <a:lnTo>
                    <a:pt x="995" y="3451"/>
                  </a:lnTo>
                  <a:lnTo>
                    <a:pt x="903" y="3400"/>
                  </a:lnTo>
                  <a:lnTo>
                    <a:pt x="815" y="3345"/>
                  </a:lnTo>
                  <a:lnTo>
                    <a:pt x="730" y="3285"/>
                  </a:lnTo>
                  <a:lnTo>
                    <a:pt x="649" y="3220"/>
                  </a:lnTo>
                  <a:lnTo>
                    <a:pt x="571" y="3151"/>
                  </a:lnTo>
                  <a:lnTo>
                    <a:pt x="498" y="3078"/>
                  </a:lnTo>
                  <a:lnTo>
                    <a:pt x="429" y="3000"/>
                  </a:lnTo>
                  <a:lnTo>
                    <a:pt x="364" y="2919"/>
                  </a:lnTo>
                  <a:lnTo>
                    <a:pt x="304" y="2834"/>
                  </a:lnTo>
                  <a:lnTo>
                    <a:pt x="249" y="2746"/>
                  </a:lnTo>
                  <a:lnTo>
                    <a:pt x="198" y="2654"/>
                  </a:lnTo>
                  <a:lnTo>
                    <a:pt x="154" y="2559"/>
                  </a:lnTo>
                  <a:lnTo>
                    <a:pt x="114" y="2461"/>
                  </a:lnTo>
                  <a:lnTo>
                    <a:pt x="80" y="2361"/>
                  </a:lnTo>
                  <a:lnTo>
                    <a:pt x="52" y="2258"/>
                  </a:lnTo>
                  <a:lnTo>
                    <a:pt x="30" y="2153"/>
                  </a:lnTo>
                  <a:lnTo>
                    <a:pt x="13" y="2045"/>
                  </a:lnTo>
                  <a:lnTo>
                    <a:pt x="3" y="1936"/>
                  </a:lnTo>
                  <a:lnTo>
                    <a:pt x="0" y="1825"/>
                  </a:lnTo>
                  <a:lnTo>
                    <a:pt x="3" y="1713"/>
                  </a:lnTo>
                  <a:lnTo>
                    <a:pt x="13" y="1605"/>
                  </a:lnTo>
                  <a:lnTo>
                    <a:pt x="30" y="1497"/>
                  </a:lnTo>
                  <a:lnTo>
                    <a:pt x="52" y="1392"/>
                  </a:lnTo>
                  <a:lnTo>
                    <a:pt x="80" y="1288"/>
                  </a:lnTo>
                  <a:lnTo>
                    <a:pt x="114" y="1189"/>
                  </a:lnTo>
                  <a:lnTo>
                    <a:pt x="154" y="1091"/>
                  </a:lnTo>
                  <a:lnTo>
                    <a:pt x="198" y="995"/>
                  </a:lnTo>
                  <a:lnTo>
                    <a:pt x="249" y="905"/>
                  </a:lnTo>
                  <a:lnTo>
                    <a:pt x="304" y="816"/>
                  </a:lnTo>
                  <a:lnTo>
                    <a:pt x="364" y="730"/>
                  </a:lnTo>
                  <a:lnTo>
                    <a:pt x="429" y="649"/>
                  </a:lnTo>
                  <a:lnTo>
                    <a:pt x="498" y="572"/>
                  </a:lnTo>
                  <a:lnTo>
                    <a:pt x="571" y="498"/>
                  </a:lnTo>
                  <a:lnTo>
                    <a:pt x="649" y="430"/>
                  </a:lnTo>
                  <a:lnTo>
                    <a:pt x="730" y="365"/>
                  </a:lnTo>
                  <a:lnTo>
                    <a:pt x="815" y="305"/>
                  </a:lnTo>
                  <a:lnTo>
                    <a:pt x="903" y="250"/>
                  </a:lnTo>
                  <a:lnTo>
                    <a:pt x="995" y="199"/>
                  </a:lnTo>
                  <a:lnTo>
                    <a:pt x="1090" y="155"/>
                  </a:lnTo>
                  <a:lnTo>
                    <a:pt x="1188" y="115"/>
                  </a:lnTo>
                  <a:lnTo>
                    <a:pt x="1288" y="80"/>
                  </a:lnTo>
                  <a:lnTo>
                    <a:pt x="1391" y="52"/>
                  </a:lnTo>
                  <a:lnTo>
                    <a:pt x="1496" y="30"/>
                  </a:lnTo>
                  <a:lnTo>
                    <a:pt x="1604" y="14"/>
                  </a:lnTo>
                  <a:lnTo>
                    <a:pt x="1712" y="4"/>
                  </a:lnTo>
                  <a:lnTo>
                    <a:pt x="1823"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5" name="Freeform 18">
              <a:extLst>
                <a:ext uri="{FF2B5EF4-FFF2-40B4-BE49-F238E27FC236}">
                  <a16:creationId xmlns:a16="http://schemas.microsoft.com/office/drawing/2014/main" id="{B451145E-B6FF-4B37-9B1C-1246DF166F75}"/>
                </a:ext>
              </a:extLst>
            </p:cNvPr>
            <p:cNvSpPr>
              <a:spLocks/>
            </p:cNvSpPr>
            <p:nvPr/>
          </p:nvSpPr>
          <p:spPr bwMode="auto">
            <a:xfrm>
              <a:off x="2462213" y="1608138"/>
              <a:ext cx="360363" cy="579438"/>
            </a:xfrm>
            <a:custGeom>
              <a:avLst/>
              <a:gdLst>
                <a:gd name="T0" fmla="*/ 651 w 1139"/>
                <a:gd name="T1" fmla="*/ 2 h 1825"/>
                <a:gd name="T2" fmla="*/ 747 w 1139"/>
                <a:gd name="T3" fmla="*/ 17 h 1825"/>
                <a:gd name="T4" fmla="*/ 832 w 1139"/>
                <a:gd name="T5" fmla="*/ 47 h 1825"/>
                <a:gd name="T6" fmla="*/ 925 w 1139"/>
                <a:gd name="T7" fmla="*/ 101 h 1825"/>
                <a:gd name="T8" fmla="*/ 1001 w 1139"/>
                <a:gd name="T9" fmla="*/ 171 h 1825"/>
                <a:gd name="T10" fmla="*/ 1061 w 1139"/>
                <a:gd name="T11" fmla="*/ 254 h 1825"/>
                <a:gd name="T12" fmla="*/ 1105 w 1139"/>
                <a:gd name="T13" fmla="*/ 349 h 1825"/>
                <a:gd name="T14" fmla="*/ 1130 w 1139"/>
                <a:gd name="T15" fmla="*/ 448 h 1825"/>
                <a:gd name="T16" fmla="*/ 1139 w 1139"/>
                <a:gd name="T17" fmla="*/ 553 h 1825"/>
                <a:gd name="T18" fmla="*/ 1134 w 1139"/>
                <a:gd name="T19" fmla="*/ 640 h 1825"/>
                <a:gd name="T20" fmla="*/ 1118 w 1139"/>
                <a:gd name="T21" fmla="*/ 718 h 1825"/>
                <a:gd name="T22" fmla="*/ 1081 w 1139"/>
                <a:gd name="T23" fmla="*/ 809 h 1825"/>
                <a:gd name="T24" fmla="*/ 1028 w 1139"/>
                <a:gd name="T25" fmla="*/ 887 h 1825"/>
                <a:gd name="T26" fmla="*/ 963 w 1139"/>
                <a:gd name="T27" fmla="*/ 955 h 1825"/>
                <a:gd name="T28" fmla="*/ 848 w 1139"/>
                <a:gd name="T29" fmla="*/ 1050 h 1825"/>
                <a:gd name="T30" fmla="*/ 607 w 1139"/>
                <a:gd name="T31" fmla="*/ 1223 h 1825"/>
                <a:gd name="T32" fmla="*/ 446 w 1139"/>
                <a:gd name="T33" fmla="*/ 1343 h 1825"/>
                <a:gd name="T34" fmla="*/ 344 w 1139"/>
                <a:gd name="T35" fmla="*/ 1437 h 1825"/>
                <a:gd name="T36" fmla="*/ 301 w 1139"/>
                <a:gd name="T37" fmla="*/ 1491 h 1825"/>
                <a:gd name="T38" fmla="*/ 270 w 1139"/>
                <a:gd name="T39" fmla="*/ 1559 h 1825"/>
                <a:gd name="T40" fmla="*/ 1093 w 1139"/>
                <a:gd name="T41" fmla="*/ 1599 h 1825"/>
                <a:gd name="T42" fmla="*/ 18 w 1139"/>
                <a:gd name="T43" fmla="*/ 1825 h 1825"/>
                <a:gd name="T44" fmla="*/ 20 w 1139"/>
                <a:gd name="T45" fmla="*/ 1610 h 1825"/>
                <a:gd name="T46" fmla="*/ 42 w 1139"/>
                <a:gd name="T47" fmla="*/ 1525 h 1825"/>
                <a:gd name="T48" fmla="*/ 87 w 1139"/>
                <a:gd name="T49" fmla="*/ 1441 h 1825"/>
                <a:gd name="T50" fmla="*/ 163 w 1139"/>
                <a:gd name="T51" fmla="*/ 1339 h 1825"/>
                <a:gd name="T52" fmla="*/ 259 w 1139"/>
                <a:gd name="T53" fmla="*/ 1241 h 1825"/>
                <a:gd name="T54" fmla="*/ 404 w 1139"/>
                <a:gd name="T55" fmla="*/ 1114 h 1825"/>
                <a:gd name="T56" fmla="*/ 566 w 1139"/>
                <a:gd name="T57" fmla="*/ 993 h 1825"/>
                <a:gd name="T58" fmla="*/ 719 w 1139"/>
                <a:gd name="T59" fmla="*/ 877 h 1825"/>
                <a:gd name="T60" fmla="*/ 794 w 1139"/>
                <a:gd name="T61" fmla="*/ 810 h 1825"/>
                <a:gd name="T62" fmla="*/ 852 w 1139"/>
                <a:gd name="T63" fmla="*/ 739 h 1825"/>
                <a:gd name="T64" fmla="*/ 883 w 1139"/>
                <a:gd name="T65" fmla="*/ 674 h 1825"/>
                <a:gd name="T66" fmla="*/ 899 w 1139"/>
                <a:gd name="T67" fmla="*/ 596 h 1825"/>
                <a:gd name="T68" fmla="*/ 899 w 1139"/>
                <a:gd name="T69" fmla="*/ 500 h 1825"/>
                <a:gd name="T70" fmla="*/ 880 w 1139"/>
                <a:gd name="T71" fmla="*/ 407 h 1825"/>
                <a:gd name="T72" fmla="*/ 843 w 1139"/>
                <a:gd name="T73" fmla="*/ 331 h 1825"/>
                <a:gd name="T74" fmla="*/ 788 w 1139"/>
                <a:gd name="T75" fmla="*/ 271 h 1825"/>
                <a:gd name="T76" fmla="*/ 721 w 1139"/>
                <a:gd name="T77" fmla="*/ 230 h 1825"/>
                <a:gd name="T78" fmla="*/ 644 w 1139"/>
                <a:gd name="T79" fmla="*/ 210 h 1825"/>
                <a:gd name="T80" fmla="*/ 555 w 1139"/>
                <a:gd name="T81" fmla="*/ 210 h 1825"/>
                <a:gd name="T82" fmla="*/ 472 w 1139"/>
                <a:gd name="T83" fmla="*/ 225 h 1825"/>
                <a:gd name="T84" fmla="*/ 401 w 1139"/>
                <a:gd name="T85" fmla="*/ 259 h 1825"/>
                <a:gd name="T86" fmla="*/ 340 w 1139"/>
                <a:gd name="T87" fmla="*/ 308 h 1825"/>
                <a:gd name="T88" fmla="*/ 293 w 1139"/>
                <a:gd name="T89" fmla="*/ 372 h 1825"/>
                <a:gd name="T90" fmla="*/ 262 w 1139"/>
                <a:gd name="T91" fmla="*/ 447 h 1825"/>
                <a:gd name="T92" fmla="*/ 246 w 1139"/>
                <a:gd name="T93" fmla="*/ 535 h 1825"/>
                <a:gd name="T94" fmla="*/ 0 w 1139"/>
                <a:gd name="T95" fmla="*/ 584 h 1825"/>
                <a:gd name="T96" fmla="*/ 21 w 1139"/>
                <a:gd name="T97" fmla="*/ 460 h 1825"/>
                <a:gd name="T98" fmla="*/ 58 w 1139"/>
                <a:gd name="T99" fmla="*/ 348 h 1825"/>
                <a:gd name="T100" fmla="*/ 111 w 1139"/>
                <a:gd name="T101" fmla="*/ 248 h 1825"/>
                <a:gd name="T102" fmla="*/ 181 w 1139"/>
                <a:gd name="T103" fmla="*/ 161 h 1825"/>
                <a:gd name="T104" fmla="*/ 264 w 1139"/>
                <a:gd name="T105" fmla="*/ 91 h 1825"/>
                <a:gd name="T106" fmla="*/ 362 w 1139"/>
                <a:gd name="T107" fmla="*/ 41 h 1825"/>
                <a:gd name="T108" fmla="*/ 474 w 1139"/>
                <a:gd name="T109" fmla="*/ 10 h 1825"/>
                <a:gd name="T110" fmla="*/ 600 w 1139"/>
                <a:gd name="T111" fmla="*/ 0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9" h="1825">
                  <a:moveTo>
                    <a:pt x="600" y="0"/>
                  </a:moveTo>
                  <a:lnTo>
                    <a:pt x="651" y="2"/>
                  </a:lnTo>
                  <a:lnTo>
                    <a:pt x="700" y="8"/>
                  </a:lnTo>
                  <a:lnTo>
                    <a:pt x="747" y="17"/>
                  </a:lnTo>
                  <a:lnTo>
                    <a:pt x="790" y="30"/>
                  </a:lnTo>
                  <a:lnTo>
                    <a:pt x="832" y="47"/>
                  </a:lnTo>
                  <a:lnTo>
                    <a:pt x="881" y="72"/>
                  </a:lnTo>
                  <a:lnTo>
                    <a:pt x="925" y="101"/>
                  </a:lnTo>
                  <a:lnTo>
                    <a:pt x="965" y="135"/>
                  </a:lnTo>
                  <a:lnTo>
                    <a:pt x="1001" y="171"/>
                  </a:lnTo>
                  <a:lnTo>
                    <a:pt x="1033" y="212"/>
                  </a:lnTo>
                  <a:lnTo>
                    <a:pt x="1061" y="254"/>
                  </a:lnTo>
                  <a:lnTo>
                    <a:pt x="1085" y="300"/>
                  </a:lnTo>
                  <a:lnTo>
                    <a:pt x="1105" y="349"/>
                  </a:lnTo>
                  <a:lnTo>
                    <a:pt x="1119" y="399"/>
                  </a:lnTo>
                  <a:lnTo>
                    <a:pt x="1130" y="448"/>
                  </a:lnTo>
                  <a:lnTo>
                    <a:pt x="1137" y="501"/>
                  </a:lnTo>
                  <a:lnTo>
                    <a:pt x="1139" y="553"/>
                  </a:lnTo>
                  <a:lnTo>
                    <a:pt x="1138" y="598"/>
                  </a:lnTo>
                  <a:lnTo>
                    <a:pt x="1134" y="640"/>
                  </a:lnTo>
                  <a:lnTo>
                    <a:pt x="1127" y="680"/>
                  </a:lnTo>
                  <a:lnTo>
                    <a:pt x="1118" y="718"/>
                  </a:lnTo>
                  <a:lnTo>
                    <a:pt x="1100" y="766"/>
                  </a:lnTo>
                  <a:lnTo>
                    <a:pt x="1081" y="809"/>
                  </a:lnTo>
                  <a:lnTo>
                    <a:pt x="1056" y="849"/>
                  </a:lnTo>
                  <a:lnTo>
                    <a:pt x="1028" y="887"/>
                  </a:lnTo>
                  <a:lnTo>
                    <a:pt x="997" y="922"/>
                  </a:lnTo>
                  <a:lnTo>
                    <a:pt x="963" y="955"/>
                  </a:lnTo>
                  <a:lnTo>
                    <a:pt x="907" y="1004"/>
                  </a:lnTo>
                  <a:lnTo>
                    <a:pt x="848" y="1050"/>
                  </a:lnTo>
                  <a:lnTo>
                    <a:pt x="729" y="1139"/>
                  </a:lnTo>
                  <a:lnTo>
                    <a:pt x="607" y="1223"/>
                  </a:lnTo>
                  <a:lnTo>
                    <a:pt x="526" y="1281"/>
                  </a:lnTo>
                  <a:lnTo>
                    <a:pt x="446" y="1343"/>
                  </a:lnTo>
                  <a:lnTo>
                    <a:pt x="370" y="1410"/>
                  </a:lnTo>
                  <a:lnTo>
                    <a:pt x="344" y="1437"/>
                  </a:lnTo>
                  <a:lnTo>
                    <a:pt x="321" y="1464"/>
                  </a:lnTo>
                  <a:lnTo>
                    <a:pt x="301" y="1491"/>
                  </a:lnTo>
                  <a:lnTo>
                    <a:pt x="284" y="1522"/>
                  </a:lnTo>
                  <a:lnTo>
                    <a:pt x="270" y="1559"/>
                  </a:lnTo>
                  <a:lnTo>
                    <a:pt x="256" y="1599"/>
                  </a:lnTo>
                  <a:lnTo>
                    <a:pt x="1093" y="1599"/>
                  </a:lnTo>
                  <a:lnTo>
                    <a:pt x="1093" y="1825"/>
                  </a:lnTo>
                  <a:lnTo>
                    <a:pt x="18" y="1825"/>
                  </a:lnTo>
                  <a:lnTo>
                    <a:pt x="18" y="1652"/>
                  </a:lnTo>
                  <a:lnTo>
                    <a:pt x="20" y="1610"/>
                  </a:lnTo>
                  <a:lnTo>
                    <a:pt x="29" y="1567"/>
                  </a:lnTo>
                  <a:lnTo>
                    <a:pt x="42" y="1525"/>
                  </a:lnTo>
                  <a:lnTo>
                    <a:pt x="61" y="1484"/>
                  </a:lnTo>
                  <a:lnTo>
                    <a:pt x="87" y="1441"/>
                  </a:lnTo>
                  <a:lnTo>
                    <a:pt x="123" y="1390"/>
                  </a:lnTo>
                  <a:lnTo>
                    <a:pt x="163" y="1339"/>
                  </a:lnTo>
                  <a:lnTo>
                    <a:pt x="209" y="1289"/>
                  </a:lnTo>
                  <a:lnTo>
                    <a:pt x="259" y="1241"/>
                  </a:lnTo>
                  <a:lnTo>
                    <a:pt x="329" y="1177"/>
                  </a:lnTo>
                  <a:lnTo>
                    <a:pt x="404" y="1114"/>
                  </a:lnTo>
                  <a:lnTo>
                    <a:pt x="485" y="1053"/>
                  </a:lnTo>
                  <a:lnTo>
                    <a:pt x="566" y="993"/>
                  </a:lnTo>
                  <a:lnTo>
                    <a:pt x="644" y="934"/>
                  </a:lnTo>
                  <a:lnTo>
                    <a:pt x="719" y="877"/>
                  </a:lnTo>
                  <a:lnTo>
                    <a:pt x="759" y="843"/>
                  </a:lnTo>
                  <a:lnTo>
                    <a:pt x="794" y="810"/>
                  </a:lnTo>
                  <a:lnTo>
                    <a:pt x="825" y="776"/>
                  </a:lnTo>
                  <a:lnTo>
                    <a:pt x="852" y="739"/>
                  </a:lnTo>
                  <a:lnTo>
                    <a:pt x="870" y="708"/>
                  </a:lnTo>
                  <a:lnTo>
                    <a:pt x="883" y="674"/>
                  </a:lnTo>
                  <a:lnTo>
                    <a:pt x="893" y="636"/>
                  </a:lnTo>
                  <a:lnTo>
                    <a:pt x="899" y="596"/>
                  </a:lnTo>
                  <a:lnTo>
                    <a:pt x="901" y="552"/>
                  </a:lnTo>
                  <a:lnTo>
                    <a:pt x="899" y="500"/>
                  </a:lnTo>
                  <a:lnTo>
                    <a:pt x="892" y="451"/>
                  </a:lnTo>
                  <a:lnTo>
                    <a:pt x="880" y="407"/>
                  </a:lnTo>
                  <a:lnTo>
                    <a:pt x="864" y="366"/>
                  </a:lnTo>
                  <a:lnTo>
                    <a:pt x="843" y="331"/>
                  </a:lnTo>
                  <a:lnTo>
                    <a:pt x="818" y="299"/>
                  </a:lnTo>
                  <a:lnTo>
                    <a:pt x="788" y="271"/>
                  </a:lnTo>
                  <a:lnTo>
                    <a:pt x="757" y="248"/>
                  </a:lnTo>
                  <a:lnTo>
                    <a:pt x="721" y="230"/>
                  </a:lnTo>
                  <a:lnTo>
                    <a:pt x="683" y="218"/>
                  </a:lnTo>
                  <a:lnTo>
                    <a:pt x="644" y="210"/>
                  </a:lnTo>
                  <a:lnTo>
                    <a:pt x="600" y="208"/>
                  </a:lnTo>
                  <a:lnTo>
                    <a:pt x="555" y="210"/>
                  </a:lnTo>
                  <a:lnTo>
                    <a:pt x="512" y="216"/>
                  </a:lnTo>
                  <a:lnTo>
                    <a:pt x="472" y="225"/>
                  </a:lnTo>
                  <a:lnTo>
                    <a:pt x="435" y="240"/>
                  </a:lnTo>
                  <a:lnTo>
                    <a:pt x="401" y="259"/>
                  </a:lnTo>
                  <a:lnTo>
                    <a:pt x="368" y="281"/>
                  </a:lnTo>
                  <a:lnTo>
                    <a:pt x="340" y="308"/>
                  </a:lnTo>
                  <a:lnTo>
                    <a:pt x="314" y="339"/>
                  </a:lnTo>
                  <a:lnTo>
                    <a:pt x="293" y="372"/>
                  </a:lnTo>
                  <a:lnTo>
                    <a:pt x="275" y="407"/>
                  </a:lnTo>
                  <a:lnTo>
                    <a:pt x="262" y="447"/>
                  </a:lnTo>
                  <a:lnTo>
                    <a:pt x="252" y="490"/>
                  </a:lnTo>
                  <a:lnTo>
                    <a:pt x="246" y="535"/>
                  </a:lnTo>
                  <a:lnTo>
                    <a:pt x="244" y="584"/>
                  </a:lnTo>
                  <a:lnTo>
                    <a:pt x="0" y="584"/>
                  </a:lnTo>
                  <a:lnTo>
                    <a:pt x="8" y="519"/>
                  </a:lnTo>
                  <a:lnTo>
                    <a:pt x="21" y="460"/>
                  </a:lnTo>
                  <a:lnTo>
                    <a:pt x="38" y="402"/>
                  </a:lnTo>
                  <a:lnTo>
                    <a:pt x="58" y="348"/>
                  </a:lnTo>
                  <a:lnTo>
                    <a:pt x="83" y="296"/>
                  </a:lnTo>
                  <a:lnTo>
                    <a:pt x="111" y="248"/>
                  </a:lnTo>
                  <a:lnTo>
                    <a:pt x="144" y="203"/>
                  </a:lnTo>
                  <a:lnTo>
                    <a:pt x="181" y="161"/>
                  </a:lnTo>
                  <a:lnTo>
                    <a:pt x="221" y="123"/>
                  </a:lnTo>
                  <a:lnTo>
                    <a:pt x="264" y="91"/>
                  </a:lnTo>
                  <a:lnTo>
                    <a:pt x="312" y="64"/>
                  </a:lnTo>
                  <a:lnTo>
                    <a:pt x="362" y="41"/>
                  </a:lnTo>
                  <a:lnTo>
                    <a:pt x="416" y="24"/>
                  </a:lnTo>
                  <a:lnTo>
                    <a:pt x="474" y="10"/>
                  </a:lnTo>
                  <a:lnTo>
                    <a:pt x="535" y="4"/>
                  </a:lnTo>
                  <a:lnTo>
                    <a:pt x="600"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grpSp>
      <p:grpSp>
        <p:nvGrpSpPr>
          <p:cNvPr id="16" name="Groupe 15">
            <a:extLst>
              <a:ext uri="{FF2B5EF4-FFF2-40B4-BE49-F238E27FC236}">
                <a16:creationId xmlns:a16="http://schemas.microsoft.com/office/drawing/2014/main" id="{557F341E-0B75-440D-9270-2952BB7E3BED}"/>
              </a:ext>
            </a:extLst>
          </p:cNvPr>
          <p:cNvGrpSpPr>
            <a:grpSpLocks noChangeAspect="1"/>
          </p:cNvGrpSpPr>
          <p:nvPr/>
        </p:nvGrpSpPr>
        <p:grpSpPr>
          <a:xfrm>
            <a:off x="651682" y="4365104"/>
            <a:ext cx="391925" cy="391532"/>
            <a:chOff x="3348038" y="1317626"/>
            <a:chExt cx="1584325" cy="1582738"/>
          </a:xfrm>
          <a:solidFill>
            <a:srgbClr val="B73720"/>
          </a:solidFill>
        </p:grpSpPr>
        <p:sp>
          <p:nvSpPr>
            <p:cNvPr id="17" name="Freeform 23">
              <a:extLst>
                <a:ext uri="{FF2B5EF4-FFF2-40B4-BE49-F238E27FC236}">
                  <a16:creationId xmlns:a16="http://schemas.microsoft.com/office/drawing/2014/main" id="{284E913F-D2CA-4566-8D9B-A5E78095EAA0}"/>
                </a:ext>
              </a:extLst>
            </p:cNvPr>
            <p:cNvSpPr>
              <a:spLocks noEditPoints="1"/>
            </p:cNvSpPr>
            <p:nvPr/>
          </p:nvSpPr>
          <p:spPr bwMode="auto">
            <a:xfrm>
              <a:off x="3348038" y="1317626"/>
              <a:ext cx="1584325" cy="1582738"/>
            </a:xfrm>
            <a:custGeom>
              <a:avLst/>
              <a:gdLst>
                <a:gd name="T0" fmla="*/ 1657 w 3993"/>
                <a:gd name="T1" fmla="*/ 345 h 3988"/>
                <a:gd name="T2" fmla="*/ 1242 w 3993"/>
                <a:gd name="T3" fmla="*/ 489 h 3988"/>
                <a:gd name="T4" fmla="*/ 884 w 3993"/>
                <a:gd name="T5" fmla="*/ 731 h 3988"/>
                <a:gd name="T6" fmla="*/ 600 w 3993"/>
                <a:gd name="T7" fmla="*/ 1053 h 3988"/>
                <a:gd name="T8" fmla="*/ 405 w 3993"/>
                <a:gd name="T9" fmla="*/ 1441 h 3988"/>
                <a:gd name="T10" fmla="*/ 315 w 3993"/>
                <a:gd name="T11" fmla="*/ 1879 h 3988"/>
                <a:gd name="T12" fmla="*/ 346 w 3993"/>
                <a:gd name="T13" fmla="*/ 2332 h 3988"/>
                <a:gd name="T14" fmla="*/ 490 w 3993"/>
                <a:gd name="T15" fmla="*/ 2747 h 3988"/>
                <a:gd name="T16" fmla="*/ 732 w 3993"/>
                <a:gd name="T17" fmla="*/ 3105 h 3988"/>
                <a:gd name="T18" fmla="*/ 1055 w 3993"/>
                <a:gd name="T19" fmla="*/ 3389 h 3988"/>
                <a:gd name="T20" fmla="*/ 1443 w 3993"/>
                <a:gd name="T21" fmla="*/ 3583 h 3988"/>
                <a:gd name="T22" fmla="*/ 1881 w 3993"/>
                <a:gd name="T23" fmla="*/ 3672 h 3988"/>
                <a:gd name="T24" fmla="*/ 2336 w 3993"/>
                <a:gd name="T25" fmla="*/ 3642 h 3988"/>
                <a:gd name="T26" fmla="*/ 2751 w 3993"/>
                <a:gd name="T27" fmla="*/ 3498 h 3988"/>
                <a:gd name="T28" fmla="*/ 3109 w 3993"/>
                <a:gd name="T29" fmla="*/ 3256 h 3988"/>
                <a:gd name="T30" fmla="*/ 3394 w 3993"/>
                <a:gd name="T31" fmla="*/ 2934 h 3988"/>
                <a:gd name="T32" fmla="*/ 3588 w 3993"/>
                <a:gd name="T33" fmla="*/ 2546 h 3988"/>
                <a:gd name="T34" fmla="*/ 3678 w 3993"/>
                <a:gd name="T35" fmla="*/ 2109 h 3988"/>
                <a:gd name="T36" fmla="*/ 3647 w 3993"/>
                <a:gd name="T37" fmla="*/ 1655 h 3988"/>
                <a:gd name="T38" fmla="*/ 3503 w 3993"/>
                <a:gd name="T39" fmla="*/ 1240 h 3988"/>
                <a:gd name="T40" fmla="*/ 3261 w 3993"/>
                <a:gd name="T41" fmla="*/ 882 h 3988"/>
                <a:gd name="T42" fmla="*/ 2938 w 3993"/>
                <a:gd name="T43" fmla="*/ 599 h 3988"/>
                <a:gd name="T44" fmla="*/ 2550 w 3993"/>
                <a:gd name="T45" fmla="*/ 405 h 3988"/>
                <a:gd name="T46" fmla="*/ 2111 w 3993"/>
                <a:gd name="T47" fmla="*/ 315 h 3988"/>
                <a:gd name="T48" fmla="*/ 2238 w 3993"/>
                <a:gd name="T49" fmla="*/ 14 h 3988"/>
                <a:gd name="T50" fmla="*/ 2693 w 3993"/>
                <a:gd name="T51" fmla="*/ 125 h 3988"/>
                <a:gd name="T52" fmla="*/ 3101 w 3993"/>
                <a:gd name="T53" fmla="*/ 333 h 3988"/>
                <a:gd name="T54" fmla="*/ 3448 w 3993"/>
                <a:gd name="T55" fmla="*/ 624 h 3988"/>
                <a:gd name="T56" fmla="*/ 3720 w 3993"/>
                <a:gd name="T57" fmla="*/ 988 h 3988"/>
                <a:gd name="T58" fmla="*/ 3906 w 3993"/>
                <a:gd name="T59" fmla="*/ 1407 h 3988"/>
                <a:gd name="T60" fmla="*/ 3990 w 3993"/>
                <a:gd name="T61" fmla="*/ 1872 h 3988"/>
                <a:gd name="T62" fmla="*/ 3961 w 3993"/>
                <a:gd name="T63" fmla="*/ 2352 h 3988"/>
                <a:gd name="T64" fmla="*/ 3825 w 3993"/>
                <a:gd name="T65" fmla="*/ 2796 h 3988"/>
                <a:gd name="T66" fmla="*/ 3594 w 3993"/>
                <a:gd name="T67" fmla="*/ 3190 h 3988"/>
                <a:gd name="T68" fmla="*/ 3283 w 3993"/>
                <a:gd name="T69" fmla="*/ 3518 h 3988"/>
                <a:gd name="T70" fmla="*/ 2904 w 3993"/>
                <a:gd name="T71" fmla="*/ 3770 h 3988"/>
                <a:gd name="T72" fmla="*/ 2471 w 3993"/>
                <a:gd name="T73" fmla="*/ 3931 h 3988"/>
                <a:gd name="T74" fmla="*/ 1996 w 3993"/>
                <a:gd name="T75" fmla="*/ 3988 h 3988"/>
                <a:gd name="T76" fmla="*/ 1522 w 3993"/>
                <a:gd name="T77" fmla="*/ 3931 h 3988"/>
                <a:gd name="T78" fmla="*/ 1089 w 3993"/>
                <a:gd name="T79" fmla="*/ 3770 h 3988"/>
                <a:gd name="T80" fmla="*/ 710 w 3993"/>
                <a:gd name="T81" fmla="*/ 3518 h 3988"/>
                <a:gd name="T82" fmla="*/ 398 w 3993"/>
                <a:gd name="T83" fmla="*/ 3190 h 3988"/>
                <a:gd name="T84" fmla="*/ 169 w 3993"/>
                <a:gd name="T85" fmla="*/ 2796 h 3988"/>
                <a:gd name="T86" fmla="*/ 33 w 3993"/>
                <a:gd name="T87" fmla="*/ 2352 h 3988"/>
                <a:gd name="T88" fmla="*/ 3 w 3993"/>
                <a:gd name="T89" fmla="*/ 1872 h 3988"/>
                <a:gd name="T90" fmla="*/ 87 w 3993"/>
                <a:gd name="T91" fmla="*/ 1407 h 3988"/>
                <a:gd name="T92" fmla="*/ 273 w 3993"/>
                <a:gd name="T93" fmla="*/ 988 h 3988"/>
                <a:gd name="T94" fmla="*/ 545 w 3993"/>
                <a:gd name="T95" fmla="*/ 624 h 3988"/>
                <a:gd name="T96" fmla="*/ 892 w 3993"/>
                <a:gd name="T97" fmla="*/ 333 h 3988"/>
                <a:gd name="T98" fmla="*/ 1300 w 3993"/>
                <a:gd name="T99" fmla="*/ 125 h 3988"/>
                <a:gd name="T100" fmla="*/ 1756 w 3993"/>
                <a:gd name="T101" fmla="*/ 14 h 3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93" h="3988">
                  <a:moveTo>
                    <a:pt x="1996" y="311"/>
                  </a:moveTo>
                  <a:lnTo>
                    <a:pt x="1881" y="315"/>
                  </a:lnTo>
                  <a:lnTo>
                    <a:pt x="1768" y="327"/>
                  </a:lnTo>
                  <a:lnTo>
                    <a:pt x="1657" y="345"/>
                  </a:lnTo>
                  <a:lnTo>
                    <a:pt x="1549" y="372"/>
                  </a:lnTo>
                  <a:lnTo>
                    <a:pt x="1443" y="405"/>
                  </a:lnTo>
                  <a:lnTo>
                    <a:pt x="1340" y="443"/>
                  </a:lnTo>
                  <a:lnTo>
                    <a:pt x="1242" y="489"/>
                  </a:lnTo>
                  <a:lnTo>
                    <a:pt x="1146" y="542"/>
                  </a:lnTo>
                  <a:lnTo>
                    <a:pt x="1055" y="599"/>
                  </a:lnTo>
                  <a:lnTo>
                    <a:pt x="968" y="662"/>
                  </a:lnTo>
                  <a:lnTo>
                    <a:pt x="884" y="731"/>
                  </a:lnTo>
                  <a:lnTo>
                    <a:pt x="805" y="805"/>
                  </a:lnTo>
                  <a:lnTo>
                    <a:pt x="732" y="882"/>
                  </a:lnTo>
                  <a:lnTo>
                    <a:pt x="663" y="966"/>
                  </a:lnTo>
                  <a:lnTo>
                    <a:pt x="600" y="1053"/>
                  </a:lnTo>
                  <a:lnTo>
                    <a:pt x="541" y="1144"/>
                  </a:lnTo>
                  <a:lnTo>
                    <a:pt x="490" y="1240"/>
                  </a:lnTo>
                  <a:lnTo>
                    <a:pt x="444" y="1339"/>
                  </a:lnTo>
                  <a:lnTo>
                    <a:pt x="405" y="1441"/>
                  </a:lnTo>
                  <a:lnTo>
                    <a:pt x="373" y="1547"/>
                  </a:lnTo>
                  <a:lnTo>
                    <a:pt x="346" y="1655"/>
                  </a:lnTo>
                  <a:lnTo>
                    <a:pt x="328" y="1765"/>
                  </a:lnTo>
                  <a:lnTo>
                    <a:pt x="315" y="1879"/>
                  </a:lnTo>
                  <a:lnTo>
                    <a:pt x="312" y="1994"/>
                  </a:lnTo>
                  <a:lnTo>
                    <a:pt x="315" y="2109"/>
                  </a:lnTo>
                  <a:lnTo>
                    <a:pt x="328" y="2222"/>
                  </a:lnTo>
                  <a:lnTo>
                    <a:pt x="346" y="2332"/>
                  </a:lnTo>
                  <a:lnTo>
                    <a:pt x="373" y="2440"/>
                  </a:lnTo>
                  <a:lnTo>
                    <a:pt x="405" y="2546"/>
                  </a:lnTo>
                  <a:lnTo>
                    <a:pt x="444" y="2649"/>
                  </a:lnTo>
                  <a:lnTo>
                    <a:pt x="490" y="2747"/>
                  </a:lnTo>
                  <a:lnTo>
                    <a:pt x="541" y="2843"/>
                  </a:lnTo>
                  <a:lnTo>
                    <a:pt x="600" y="2934"/>
                  </a:lnTo>
                  <a:lnTo>
                    <a:pt x="663" y="3021"/>
                  </a:lnTo>
                  <a:lnTo>
                    <a:pt x="732" y="3105"/>
                  </a:lnTo>
                  <a:lnTo>
                    <a:pt x="805" y="3184"/>
                  </a:lnTo>
                  <a:lnTo>
                    <a:pt x="884" y="3256"/>
                  </a:lnTo>
                  <a:lnTo>
                    <a:pt x="968" y="3325"/>
                  </a:lnTo>
                  <a:lnTo>
                    <a:pt x="1055" y="3389"/>
                  </a:lnTo>
                  <a:lnTo>
                    <a:pt x="1146" y="3447"/>
                  </a:lnTo>
                  <a:lnTo>
                    <a:pt x="1242" y="3498"/>
                  </a:lnTo>
                  <a:lnTo>
                    <a:pt x="1340" y="3544"/>
                  </a:lnTo>
                  <a:lnTo>
                    <a:pt x="1443" y="3583"/>
                  </a:lnTo>
                  <a:lnTo>
                    <a:pt x="1549" y="3615"/>
                  </a:lnTo>
                  <a:lnTo>
                    <a:pt x="1657" y="3642"/>
                  </a:lnTo>
                  <a:lnTo>
                    <a:pt x="1768" y="3660"/>
                  </a:lnTo>
                  <a:lnTo>
                    <a:pt x="1881" y="3672"/>
                  </a:lnTo>
                  <a:lnTo>
                    <a:pt x="1996" y="3676"/>
                  </a:lnTo>
                  <a:lnTo>
                    <a:pt x="2111" y="3672"/>
                  </a:lnTo>
                  <a:lnTo>
                    <a:pt x="2225" y="3660"/>
                  </a:lnTo>
                  <a:lnTo>
                    <a:pt x="2336" y="3642"/>
                  </a:lnTo>
                  <a:lnTo>
                    <a:pt x="2444" y="3615"/>
                  </a:lnTo>
                  <a:lnTo>
                    <a:pt x="2550" y="3583"/>
                  </a:lnTo>
                  <a:lnTo>
                    <a:pt x="2652" y="3544"/>
                  </a:lnTo>
                  <a:lnTo>
                    <a:pt x="2751" y="3498"/>
                  </a:lnTo>
                  <a:lnTo>
                    <a:pt x="2847" y="3447"/>
                  </a:lnTo>
                  <a:lnTo>
                    <a:pt x="2938" y="3389"/>
                  </a:lnTo>
                  <a:lnTo>
                    <a:pt x="3026" y="3325"/>
                  </a:lnTo>
                  <a:lnTo>
                    <a:pt x="3109" y="3256"/>
                  </a:lnTo>
                  <a:lnTo>
                    <a:pt x="3187" y="3184"/>
                  </a:lnTo>
                  <a:lnTo>
                    <a:pt x="3261" y="3105"/>
                  </a:lnTo>
                  <a:lnTo>
                    <a:pt x="3330" y="3021"/>
                  </a:lnTo>
                  <a:lnTo>
                    <a:pt x="3394" y="2934"/>
                  </a:lnTo>
                  <a:lnTo>
                    <a:pt x="3451" y="2843"/>
                  </a:lnTo>
                  <a:lnTo>
                    <a:pt x="3503" y="2747"/>
                  </a:lnTo>
                  <a:lnTo>
                    <a:pt x="3549" y="2649"/>
                  </a:lnTo>
                  <a:lnTo>
                    <a:pt x="3588" y="2546"/>
                  </a:lnTo>
                  <a:lnTo>
                    <a:pt x="3621" y="2440"/>
                  </a:lnTo>
                  <a:lnTo>
                    <a:pt x="3647" y="2332"/>
                  </a:lnTo>
                  <a:lnTo>
                    <a:pt x="3666" y="2222"/>
                  </a:lnTo>
                  <a:lnTo>
                    <a:pt x="3678" y="2109"/>
                  </a:lnTo>
                  <a:lnTo>
                    <a:pt x="3681" y="1994"/>
                  </a:lnTo>
                  <a:lnTo>
                    <a:pt x="3678" y="1879"/>
                  </a:lnTo>
                  <a:lnTo>
                    <a:pt x="3666" y="1765"/>
                  </a:lnTo>
                  <a:lnTo>
                    <a:pt x="3647" y="1655"/>
                  </a:lnTo>
                  <a:lnTo>
                    <a:pt x="3621" y="1547"/>
                  </a:lnTo>
                  <a:lnTo>
                    <a:pt x="3588" y="1441"/>
                  </a:lnTo>
                  <a:lnTo>
                    <a:pt x="3549" y="1339"/>
                  </a:lnTo>
                  <a:lnTo>
                    <a:pt x="3503" y="1240"/>
                  </a:lnTo>
                  <a:lnTo>
                    <a:pt x="3451" y="1144"/>
                  </a:lnTo>
                  <a:lnTo>
                    <a:pt x="3394" y="1053"/>
                  </a:lnTo>
                  <a:lnTo>
                    <a:pt x="3330" y="966"/>
                  </a:lnTo>
                  <a:lnTo>
                    <a:pt x="3261" y="882"/>
                  </a:lnTo>
                  <a:lnTo>
                    <a:pt x="3187" y="805"/>
                  </a:lnTo>
                  <a:lnTo>
                    <a:pt x="3109" y="731"/>
                  </a:lnTo>
                  <a:lnTo>
                    <a:pt x="3026" y="662"/>
                  </a:lnTo>
                  <a:lnTo>
                    <a:pt x="2938" y="599"/>
                  </a:lnTo>
                  <a:lnTo>
                    <a:pt x="2847" y="542"/>
                  </a:lnTo>
                  <a:lnTo>
                    <a:pt x="2751" y="489"/>
                  </a:lnTo>
                  <a:lnTo>
                    <a:pt x="2652" y="443"/>
                  </a:lnTo>
                  <a:lnTo>
                    <a:pt x="2550" y="405"/>
                  </a:lnTo>
                  <a:lnTo>
                    <a:pt x="2444" y="372"/>
                  </a:lnTo>
                  <a:lnTo>
                    <a:pt x="2336" y="345"/>
                  </a:lnTo>
                  <a:lnTo>
                    <a:pt x="2225" y="327"/>
                  </a:lnTo>
                  <a:lnTo>
                    <a:pt x="2111" y="315"/>
                  </a:lnTo>
                  <a:lnTo>
                    <a:pt x="1996" y="311"/>
                  </a:lnTo>
                  <a:close/>
                  <a:moveTo>
                    <a:pt x="1996" y="0"/>
                  </a:moveTo>
                  <a:lnTo>
                    <a:pt x="2119" y="3"/>
                  </a:lnTo>
                  <a:lnTo>
                    <a:pt x="2238" y="14"/>
                  </a:lnTo>
                  <a:lnTo>
                    <a:pt x="2355" y="32"/>
                  </a:lnTo>
                  <a:lnTo>
                    <a:pt x="2471" y="57"/>
                  </a:lnTo>
                  <a:lnTo>
                    <a:pt x="2584" y="87"/>
                  </a:lnTo>
                  <a:lnTo>
                    <a:pt x="2693" y="125"/>
                  </a:lnTo>
                  <a:lnTo>
                    <a:pt x="2800" y="168"/>
                  </a:lnTo>
                  <a:lnTo>
                    <a:pt x="2904" y="217"/>
                  </a:lnTo>
                  <a:lnTo>
                    <a:pt x="3004" y="272"/>
                  </a:lnTo>
                  <a:lnTo>
                    <a:pt x="3101" y="333"/>
                  </a:lnTo>
                  <a:lnTo>
                    <a:pt x="3194" y="399"/>
                  </a:lnTo>
                  <a:lnTo>
                    <a:pt x="3283" y="469"/>
                  </a:lnTo>
                  <a:lnTo>
                    <a:pt x="3368" y="544"/>
                  </a:lnTo>
                  <a:lnTo>
                    <a:pt x="3448" y="624"/>
                  </a:lnTo>
                  <a:lnTo>
                    <a:pt x="3523" y="709"/>
                  </a:lnTo>
                  <a:lnTo>
                    <a:pt x="3594" y="797"/>
                  </a:lnTo>
                  <a:lnTo>
                    <a:pt x="3659" y="891"/>
                  </a:lnTo>
                  <a:lnTo>
                    <a:pt x="3720" y="988"/>
                  </a:lnTo>
                  <a:lnTo>
                    <a:pt x="3776" y="1087"/>
                  </a:lnTo>
                  <a:lnTo>
                    <a:pt x="3825" y="1192"/>
                  </a:lnTo>
                  <a:lnTo>
                    <a:pt x="3868" y="1298"/>
                  </a:lnTo>
                  <a:lnTo>
                    <a:pt x="3906" y="1407"/>
                  </a:lnTo>
                  <a:lnTo>
                    <a:pt x="3936" y="1520"/>
                  </a:lnTo>
                  <a:lnTo>
                    <a:pt x="3961" y="1635"/>
                  </a:lnTo>
                  <a:lnTo>
                    <a:pt x="3979" y="1753"/>
                  </a:lnTo>
                  <a:lnTo>
                    <a:pt x="3990" y="1872"/>
                  </a:lnTo>
                  <a:lnTo>
                    <a:pt x="3993" y="1994"/>
                  </a:lnTo>
                  <a:lnTo>
                    <a:pt x="3990" y="2115"/>
                  </a:lnTo>
                  <a:lnTo>
                    <a:pt x="3979" y="2234"/>
                  </a:lnTo>
                  <a:lnTo>
                    <a:pt x="3961" y="2352"/>
                  </a:lnTo>
                  <a:lnTo>
                    <a:pt x="3936" y="2467"/>
                  </a:lnTo>
                  <a:lnTo>
                    <a:pt x="3906" y="2580"/>
                  </a:lnTo>
                  <a:lnTo>
                    <a:pt x="3868" y="2689"/>
                  </a:lnTo>
                  <a:lnTo>
                    <a:pt x="3825" y="2796"/>
                  </a:lnTo>
                  <a:lnTo>
                    <a:pt x="3776" y="2900"/>
                  </a:lnTo>
                  <a:lnTo>
                    <a:pt x="3720" y="3001"/>
                  </a:lnTo>
                  <a:lnTo>
                    <a:pt x="3659" y="3096"/>
                  </a:lnTo>
                  <a:lnTo>
                    <a:pt x="3594" y="3190"/>
                  </a:lnTo>
                  <a:lnTo>
                    <a:pt x="3523" y="3278"/>
                  </a:lnTo>
                  <a:lnTo>
                    <a:pt x="3448" y="3363"/>
                  </a:lnTo>
                  <a:lnTo>
                    <a:pt x="3368" y="3443"/>
                  </a:lnTo>
                  <a:lnTo>
                    <a:pt x="3283" y="3518"/>
                  </a:lnTo>
                  <a:lnTo>
                    <a:pt x="3194" y="3590"/>
                  </a:lnTo>
                  <a:lnTo>
                    <a:pt x="3101" y="3655"/>
                  </a:lnTo>
                  <a:lnTo>
                    <a:pt x="3004" y="3715"/>
                  </a:lnTo>
                  <a:lnTo>
                    <a:pt x="2904" y="3770"/>
                  </a:lnTo>
                  <a:lnTo>
                    <a:pt x="2800" y="3819"/>
                  </a:lnTo>
                  <a:lnTo>
                    <a:pt x="2693" y="3863"/>
                  </a:lnTo>
                  <a:lnTo>
                    <a:pt x="2584" y="3900"/>
                  </a:lnTo>
                  <a:lnTo>
                    <a:pt x="2471" y="3931"/>
                  </a:lnTo>
                  <a:lnTo>
                    <a:pt x="2355" y="3955"/>
                  </a:lnTo>
                  <a:lnTo>
                    <a:pt x="2238" y="3973"/>
                  </a:lnTo>
                  <a:lnTo>
                    <a:pt x="2119" y="3984"/>
                  </a:lnTo>
                  <a:lnTo>
                    <a:pt x="1996" y="3988"/>
                  </a:lnTo>
                  <a:lnTo>
                    <a:pt x="1875" y="3984"/>
                  </a:lnTo>
                  <a:lnTo>
                    <a:pt x="1756" y="3973"/>
                  </a:lnTo>
                  <a:lnTo>
                    <a:pt x="1638" y="3955"/>
                  </a:lnTo>
                  <a:lnTo>
                    <a:pt x="1522" y="3931"/>
                  </a:lnTo>
                  <a:lnTo>
                    <a:pt x="1409" y="3900"/>
                  </a:lnTo>
                  <a:lnTo>
                    <a:pt x="1300" y="3863"/>
                  </a:lnTo>
                  <a:lnTo>
                    <a:pt x="1193" y="3819"/>
                  </a:lnTo>
                  <a:lnTo>
                    <a:pt x="1089" y="3770"/>
                  </a:lnTo>
                  <a:lnTo>
                    <a:pt x="988" y="3715"/>
                  </a:lnTo>
                  <a:lnTo>
                    <a:pt x="892" y="3655"/>
                  </a:lnTo>
                  <a:lnTo>
                    <a:pt x="799" y="3590"/>
                  </a:lnTo>
                  <a:lnTo>
                    <a:pt x="710" y="3518"/>
                  </a:lnTo>
                  <a:lnTo>
                    <a:pt x="625" y="3443"/>
                  </a:lnTo>
                  <a:lnTo>
                    <a:pt x="545" y="3363"/>
                  </a:lnTo>
                  <a:lnTo>
                    <a:pt x="470" y="3278"/>
                  </a:lnTo>
                  <a:lnTo>
                    <a:pt x="398" y="3190"/>
                  </a:lnTo>
                  <a:lnTo>
                    <a:pt x="332" y="3096"/>
                  </a:lnTo>
                  <a:lnTo>
                    <a:pt x="273" y="3001"/>
                  </a:lnTo>
                  <a:lnTo>
                    <a:pt x="217" y="2900"/>
                  </a:lnTo>
                  <a:lnTo>
                    <a:pt x="169" y="2796"/>
                  </a:lnTo>
                  <a:lnTo>
                    <a:pt x="125" y="2689"/>
                  </a:lnTo>
                  <a:lnTo>
                    <a:pt x="87" y="2580"/>
                  </a:lnTo>
                  <a:lnTo>
                    <a:pt x="57" y="2467"/>
                  </a:lnTo>
                  <a:lnTo>
                    <a:pt x="33" y="2352"/>
                  </a:lnTo>
                  <a:lnTo>
                    <a:pt x="14" y="2234"/>
                  </a:lnTo>
                  <a:lnTo>
                    <a:pt x="3" y="2115"/>
                  </a:lnTo>
                  <a:lnTo>
                    <a:pt x="0" y="1994"/>
                  </a:lnTo>
                  <a:lnTo>
                    <a:pt x="3" y="1872"/>
                  </a:lnTo>
                  <a:lnTo>
                    <a:pt x="14" y="1753"/>
                  </a:lnTo>
                  <a:lnTo>
                    <a:pt x="33" y="1635"/>
                  </a:lnTo>
                  <a:lnTo>
                    <a:pt x="57" y="1520"/>
                  </a:lnTo>
                  <a:lnTo>
                    <a:pt x="87" y="1407"/>
                  </a:lnTo>
                  <a:lnTo>
                    <a:pt x="125" y="1298"/>
                  </a:lnTo>
                  <a:lnTo>
                    <a:pt x="169" y="1192"/>
                  </a:lnTo>
                  <a:lnTo>
                    <a:pt x="217" y="1087"/>
                  </a:lnTo>
                  <a:lnTo>
                    <a:pt x="273" y="988"/>
                  </a:lnTo>
                  <a:lnTo>
                    <a:pt x="332" y="891"/>
                  </a:lnTo>
                  <a:lnTo>
                    <a:pt x="398" y="797"/>
                  </a:lnTo>
                  <a:lnTo>
                    <a:pt x="470" y="709"/>
                  </a:lnTo>
                  <a:lnTo>
                    <a:pt x="545" y="624"/>
                  </a:lnTo>
                  <a:lnTo>
                    <a:pt x="625" y="544"/>
                  </a:lnTo>
                  <a:lnTo>
                    <a:pt x="710" y="469"/>
                  </a:lnTo>
                  <a:lnTo>
                    <a:pt x="799" y="399"/>
                  </a:lnTo>
                  <a:lnTo>
                    <a:pt x="892" y="333"/>
                  </a:lnTo>
                  <a:lnTo>
                    <a:pt x="988" y="272"/>
                  </a:lnTo>
                  <a:lnTo>
                    <a:pt x="1089" y="217"/>
                  </a:lnTo>
                  <a:lnTo>
                    <a:pt x="1193" y="168"/>
                  </a:lnTo>
                  <a:lnTo>
                    <a:pt x="1300" y="125"/>
                  </a:lnTo>
                  <a:lnTo>
                    <a:pt x="1409" y="87"/>
                  </a:lnTo>
                  <a:lnTo>
                    <a:pt x="1522" y="57"/>
                  </a:lnTo>
                  <a:lnTo>
                    <a:pt x="1638" y="32"/>
                  </a:lnTo>
                  <a:lnTo>
                    <a:pt x="1756" y="14"/>
                  </a:lnTo>
                  <a:lnTo>
                    <a:pt x="1875" y="3"/>
                  </a:lnTo>
                  <a:lnTo>
                    <a:pt x="1996"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19" name="Freeform 24">
              <a:extLst>
                <a:ext uri="{FF2B5EF4-FFF2-40B4-BE49-F238E27FC236}">
                  <a16:creationId xmlns:a16="http://schemas.microsoft.com/office/drawing/2014/main" id="{18AC83EC-A3C1-48AD-B378-38639A38C6AE}"/>
                </a:ext>
              </a:extLst>
            </p:cNvPr>
            <p:cNvSpPr>
              <a:spLocks/>
            </p:cNvSpPr>
            <p:nvPr/>
          </p:nvSpPr>
          <p:spPr bwMode="auto">
            <a:xfrm>
              <a:off x="3892550" y="1712913"/>
              <a:ext cx="495300" cy="792163"/>
            </a:xfrm>
            <a:custGeom>
              <a:avLst/>
              <a:gdLst>
                <a:gd name="T0" fmla="*/ 750 w 1247"/>
                <a:gd name="T1" fmla="*/ 10 h 1995"/>
                <a:gd name="T2" fmla="*/ 902 w 1247"/>
                <a:gd name="T3" fmla="*/ 55 h 1995"/>
                <a:gd name="T4" fmla="*/ 1025 w 1247"/>
                <a:gd name="T5" fmla="*/ 140 h 1995"/>
                <a:gd name="T6" fmla="*/ 1122 w 1247"/>
                <a:gd name="T7" fmla="*/ 276 h 1995"/>
                <a:gd name="T8" fmla="*/ 1166 w 1247"/>
                <a:gd name="T9" fmla="*/ 445 h 1995"/>
                <a:gd name="T10" fmla="*/ 1162 w 1247"/>
                <a:gd name="T11" fmla="*/ 613 h 1995"/>
                <a:gd name="T12" fmla="*/ 1127 w 1247"/>
                <a:gd name="T13" fmla="*/ 739 h 1995"/>
                <a:gd name="T14" fmla="*/ 1048 w 1247"/>
                <a:gd name="T15" fmla="*/ 844 h 1995"/>
                <a:gd name="T16" fmla="*/ 916 w 1247"/>
                <a:gd name="T17" fmla="*/ 925 h 1995"/>
                <a:gd name="T18" fmla="*/ 1037 w 1247"/>
                <a:gd name="T19" fmla="*/ 984 h 1995"/>
                <a:gd name="T20" fmla="*/ 1144 w 1247"/>
                <a:gd name="T21" fmla="*/ 1082 h 1995"/>
                <a:gd name="T22" fmla="*/ 1220 w 1247"/>
                <a:gd name="T23" fmla="*/ 1225 h 1995"/>
                <a:gd name="T24" fmla="*/ 1246 w 1247"/>
                <a:gd name="T25" fmla="*/ 1366 h 1995"/>
                <a:gd name="T26" fmla="*/ 1240 w 1247"/>
                <a:gd name="T27" fmla="*/ 1528 h 1995"/>
                <a:gd name="T28" fmla="*/ 1199 w 1247"/>
                <a:gd name="T29" fmla="*/ 1667 h 1995"/>
                <a:gd name="T30" fmla="*/ 1105 w 1247"/>
                <a:gd name="T31" fmla="*/ 1809 h 1995"/>
                <a:gd name="T32" fmla="*/ 974 w 1247"/>
                <a:gd name="T33" fmla="*/ 1911 h 1995"/>
                <a:gd name="T34" fmla="*/ 814 w 1247"/>
                <a:gd name="T35" fmla="*/ 1974 h 1995"/>
                <a:gd name="T36" fmla="*/ 633 w 1247"/>
                <a:gd name="T37" fmla="*/ 1995 h 1995"/>
                <a:gd name="T38" fmla="*/ 453 w 1247"/>
                <a:gd name="T39" fmla="*/ 1972 h 1995"/>
                <a:gd name="T40" fmla="*/ 298 w 1247"/>
                <a:gd name="T41" fmla="*/ 1903 h 1995"/>
                <a:gd name="T42" fmla="*/ 168 w 1247"/>
                <a:gd name="T43" fmla="*/ 1788 h 1995"/>
                <a:gd name="T44" fmla="*/ 72 w 1247"/>
                <a:gd name="T45" fmla="*/ 1629 h 1995"/>
                <a:gd name="T46" fmla="*/ 12 w 1247"/>
                <a:gd name="T47" fmla="*/ 1426 h 1995"/>
                <a:gd name="T48" fmla="*/ 265 w 1247"/>
                <a:gd name="T49" fmla="*/ 1412 h 1995"/>
                <a:gd name="T50" fmla="*/ 313 w 1247"/>
                <a:gd name="T51" fmla="*/ 1570 h 1995"/>
                <a:gd name="T52" fmla="*/ 383 w 1247"/>
                <a:gd name="T53" fmla="*/ 1677 h 1995"/>
                <a:gd name="T54" fmla="*/ 491 w 1247"/>
                <a:gd name="T55" fmla="*/ 1747 h 1995"/>
                <a:gd name="T56" fmla="*/ 633 w 1247"/>
                <a:gd name="T57" fmla="*/ 1771 h 1995"/>
                <a:gd name="T58" fmla="*/ 771 w 1247"/>
                <a:gd name="T59" fmla="*/ 1747 h 1995"/>
                <a:gd name="T60" fmla="*/ 886 w 1247"/>
                <a:gd name="T61" fmla="*/ 1677 h 1995"/>
                <a:gd name="T62" fmla="*/ 968 w 1247"/>
                <a:gd name="T63" fmla="*/ 1566 h 1995"/>
                <a:gd name="T64" fmla="*/ 997 w 1247"/>
                <a:gd name="T65" fmla="*/ 1420 h 1995"/>
                <a:gd name="T66" fmla="*/ 973 w 1247"/>
                <a:gd name="T67" fmla="*/ 1275 h 1995"/>
                <a:gd name="T68" fmla="*/ 900 w 1247"/>
                <a:gd name="T69" fmla="*/ 1152 h 1995"/>
                <a:gd name="T70" fmla="*/ 803 w 1247"/>
                <a:gd name="T71" fmla="*/ 1078 h 1995"/>
                <a:gd name="T72" fmla="*/ 680 w 1247"/>
                <a:gd name="T73" fmla="*/ 1044 h 1995"/>
                <a:gd name="T74" fmla="*/ 488 w 1247"/>
                <a:gd name="T75" fmla="*/ 819 h 1995"/>
                <a:gd name="T76" fmla="*/ 706 w 1247"/>
                <a:gd name="T77" fmla="*/ 813 h 1995"/>
                <a:gd name="T78" fmla="*/ 800 w 1247"/>
                <a:gd name="T79" fmla="*/ 774 h 1995"/>
                <a:gd name="T80" fmla="*/ 877 w 1247"/>
                <a:gd name="T81" fmla="*/ 697 h 1995"/>
                <a:gd name="T82" fmla="*/ 913 w 1247"/>
                <a:gd name="T83" fmla="*/ 599 h 1995"/>
                <a:gd name="T84" fmla="*/ 917 w 1247"/>
                <a:gd name="T85" fmla="*/ 484 h 1995"/>
                <a:gd name="T86" fmla="*/ 883 w 1247"/>
                <a:gd name="T87" fmla="*/ 365 h 1995"/>
                <a:gd name="T88" fmla="*/ 810 w 1247"/>
                <a:gd name="T89" fmla="*/ 278 h 1995"/>
                <a:gd name="T90" fmla="*/ 709 w 1247"/>
                <a:gd name="T91" fmla="*/ 229 h 1995"/>
                <a:gd name="T92" fmla="*/ 588 w 1247"/>
                <a:gd name="T93" fmla="*/ 222 h 1995"/>
                <a:gd name="T94" fmla="*/ 488 w 1247"/>
                <a:gd name="T95" fmla="*/ 251 h 1995"/>
                <a:gd name="T96" fmla="*/ 395 w 1247"/>
                <a:gd name="T97" fmla="*/ 334 h 1995"/>
                <a:gd name="T98" fmla="*/ 335 w 1247"/>
                <a:gd name="T99" fmla="*/ 455 h 1995"/>
                <a:gd name="T100" fmla="*/ 304 w 1247"/>
                <a:gd name="T101" fmla="*/ 599 h 1995"/>
                <a:gd name="T102" fmla="*/ 79 w 1247"/>
                <a:gd name="T103" fmla="*/ 448 h 1995"/>
                <a:gd name="T104" fmla="*/ 149 w 1247"/>
                <a:gd name="T105" fmla="*/ 260 h 1995"/>
                <a:gd name="T106" fmla="*/ 248 w 1247"/>
                <a:gd name="T107" fmla="*/ 125 h 1995"/>
                <a:gd name="T108" fmla="*/ 363 w 1247"/>
                <a:gd name="T109" fmla="*/ 50 h 1995"/>
                <a:gd name="T110" fmla="*/ 514 w 1247"/>
                <a:gd name="T111" fmla="*/ 9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47" h="1995">
                  <a:moveTo>
                    <a:pt x="633" y="0"/>
                  </a:moveTo>
                  <a:lnTo>
                    <a:pt x="693" y="3"/>
                  </a:lnTo>
                  <a:lnTo>
                    <a:pt x="750" y="10"/>
                  </a:lnTo>
                  <a:lnTo>
                    <a:pt x="804" y="21"/>
                  </a:lnTo>
                  <a:lnTo>
                    <a:pt x="855" y="35"/>
                  </a:lnTo>
                  <a:lnTo>
                    <a:pt x="902" y="55"/>
                  </a:lnTo>
                  <a:lnTo>
                    <a:pt x="947" y="79"/>
                  </a:lnTo>
                  <a:lnTo>
                    <a:pt x="987" y="107"/>
                  </a:lnTo>
                  <a:lnTo>
                    <a:pt x="1025" y="140"/>
                  </a:lnTo>
                  <a:lnTo>
                    <a:pt x="1064" y="182"/>
                  </a:lnTo>
                  <a:lnTo>
                    <a:pt x="1095" y="227"/>
                  </a:lnTo>
                  <a:lnTo>
                    <a:pt x="1122" y="276"/>
                  </a:lnTo>
                  <a:lnTo>
                    <a:pt x="1143" y="329"/>
                  </a:lnTo>
                  <a:lnTo>
                    <a:pt x="1157" y="386"/>
                  </a:lnTo>
                  <a:lnTo>
                    <a:pt x="1166" y="445"/>
                  </a:lnTo>
                  <a:lnTo>
                    <a:pt x="1169" y="510"/>
                  </a:lnTo>
                  <a:lnTo>
                    <a:pt x="1167" y="563"/>
                  </a:lnTo>
                  <a:lnTo>
                    <a:pt x="1162" y="613"/>
                  </a:lnTo>
                  <a:lnTo>
                    <a:pt x="1154" y="657"/>
                  </a:lnTo>
                  <a:lnTo>
                    <a:pt x="1143" y="700"/>
                  </a:lnTo>
                  <a:lnTo>
                    <a:pt x="1127" y="739"/>
                  </a:lnTo>
                  <a:lnTo>
                    <a:pt x="1109" y="773"/>
                  </a:lnTo>
                  <a:lnTo>
                    <a:pt x="1081" y="810"/>
                  </a:lnTo>
                  <a:lnTo>
                    <a:pt x="1048" y="844"/>
                  </a:lnTo>
                  <a:lnTo>
                    <a:pt x="1009" y="875"/>
                  </a:lnTo>
                  <a:lnTo>
                    <a:pt x="965" y="902"/>
                  </a:lnTo>
                  <a:lnTo>
                    <a:pt x="916" y="925"/>
                  </a:lnTo>
                  <a:lnTo>
                    <a:pt x="957" y="941"/>
                  </a:lnTo>
                  <a:lnTo>
                    <a:pt x="998" y="961"/>
                  </a:lnTo>
                  <a:lnTo>
                    <a:pt x="1037" y="984"/>
                  </a:lnTo>
                  <a:lnTo>
                    <a:pt x="1076" y="1012"/>
                  </a:lnTo>
                  <a:lnTo>
                    <a:pt x="1112" y="1044"/>
                  </a:lnTo>
                  <a:lnTo>
                    <a:pt x="1144" y="1082"/>
                  </a:lnTo>
                  <a:lnTo>
                    <a:pt x="1174" y="1124"/>
                  </a:lnTo>
                  <a:lnTo>
                    <a:pt x="1199" y="1173"/>
                  </a:lnTo>
                  <a:lnTo>
                    <a:pt x="1220" y="1225"/>
                  </a:lnTo>
                  <a:lnTo>
                    <a:pt x="1233" y="1269"/>
                  </a:lnTo>
                  <a:lnTo>
                    <a:pt x="1241" y="1315"/>
                  </a:lnTo>
                  <a:lnTo>
                    <a:pt x="1246" y="1366"/>
                  </a:lnTo>
                  <a:lnTo>
                    <a:pt x="1247" y="1420"/>
                  </a:lnTo>
                  <a:lnTo>
                    <a:pt x="1246" y="1476"/>
                  </a:lnTo>
                  <a:lnTo>
                    <a:pt x="1240" y="1528"/>
                  </a:lnTo>
                  <a:lnTo>
                    <a:pt x="1230" y="1578"/>
                  </a:lnTo>
                  <a:lnTo>
                    <a:pt x="1217" y="1624"/>
                  </a:lnTo>
                  <a:lnTo>
                    <a:pt x="1199" y="1667"/>
                  </a:lnTo>
                  <a:lnTo>
                    <a:pt x="1172" y="1720"/>
                  </a:lnTo>
                  <a:lnTo>
                    <a:pt x="1140" y="1767"/>
                  </a:lnTo>
                  <a:lnTo>
                    <a:pt x="1105" y="1809"/>
                  </a:lnTo>
                  <a:lnTo>
                    <a:pt x="1066" y="1847"/>
                  </a:lnTo>
                  <a:lnTo>
                    <a:pt x="1021" y="1881"/>
                  </a:lnTo>
                  <a:lnTo>
                    <a:pt x="974" y="1911"/>
                  </a:lnTo>
                  <a:lnTo>
                    <a:pt x="924" y="1937"/>
                  </a:lnTo>
                  <a:lnTo>
                    <a:pt x="871" y="1957"/>
                  </a:lnTo>
                  <a:lnTo>
                    <a:pt x="814" y="1974"/>
                  </a:lnTo>
                  <a:lnTo>
                    <a:pt x="755" y="1985"/>
                  </a:lnTo>
                  <a:lnTo>
                    <a:pt x="695" y="1992"/>
                  </a:lnTo>
                  <a:lnTo>
                    <a:pt x="633" y="1995"/>
                  </a:lnTo>
                  <a:lnTo>
                    <a:pt x="571" y="1992"/>
                  </a:lnTo>
                  <a:lnTo>
                    <a:pt x="510" y="1984"/>
                  </a:lnTo>
                  <a:lnTo>
                    <a:pt x="453" y="1972"/>
                  </a:lnTo>
                  <a:lnTo>
                    <a:pt x="398" y="1954"/>
                  </a:lnTo>
                  <a:lnTo>
                    <a:pt x="346" y="1931"/>
                  </a:lnTo>
                  <a:lnTo>
                    <a:pt x="298" y="1903"/>
                  </a:lnTo>
                  <a:lnTo>
                    <a:pt x="251" y="1870"/>
                  </a:lnTo>
                  <a:lnTo>
                    <a:pt x="208" y="1831"/>
                  </a:lnTo>
                  <a:lnTo>
                    <a:pt x="168" y="1788"/>
                  </a:lnTo>
                  <a:lnTo>
                    <a:pt x="132" y="1740"/>
                  </a:lnTo>
                  <a:lnTo>
                    <a:pt x="100" y="1687"/>
                  </a:lnTo>
                  <a:lnTo>
                    <a:pt x="72" y="1629"/>
                  </a:lnTo>
                  <a:lnTo>
                    <a:pt x="47" y="1567"/>
                  </a:lnTo>
                  <a:lnTo>
                    <a:pt x="28" y="1499"/>
                  </a:lnTo>
                  <a:lnTo>
                    <a:pt x="12" y="1426"/>
                  </a:lnTo>
                  <a:lnTo>
                    <a:pt x="0" y="1349"/>
                  </a:lnTo>
                  <a:lnTo>
                    <a:pt x="254" y="1349"/>
                  </a:lnTo>
                  <a:lnTo>
                    <a:pt x="265" y="1412"/>
                  </a:lnTo>
                  <a:lnTo>
                    <a:pt x="279" y="1471"/>
                  </a:lnTo>
                  <a:lnTo>
                    <a:pt x="295" y="1523"/>
                  </a:lnTo>
                  <a:lnTo>
                    <a:pt x="313" y="1570"/>
                  </a:lnTo>
                  <a:lnTo>
                    <a:pt x="334" y="1612"/>
                  </a:lnTo>
                  <a:lnTo>
                    <a:pt x="357" y="1647"/>
                  </a:lnTo>
                  <a:lnTo>
                    <a:pt x="383" y="1677"/>
                  </a:lnTo>
                  <a:lnTo>
                    <a:pt x="414" y="1705"/>
                  </a:lnTo>
                  <a:lnTo>
                    <a:pt x="451" y="1729"/>
                  </a:lnTo>
                  <a:lnTo>
                    <a:pt x="491" y="1747"/>
                  </a:lnTo>
                  <a:lnTo>
                    <a:pt x="534" y="1761"/>
                  </a:lnTo>
                  <a:lnTo>
                    <a:pt x="582" y="1768"/>
                  </a:lnTo>
                  <a:lnTo>
                    <a:pt x="633" y="1771"/>
                  </a:lnTo>
                  <a:lnTo>
                    <a:pt x="680" y="1768"/>
                  </a:lnTo>
                  <a:lnTo>
                    <a:pt x="726" y="1761"/>
                  </a:lnTo>
                  <a:lnTo>
                    <a:pt x="771" y="1747"/>
                  </a:lnTo>
                  <a:lnTo>
                    <a:pt x="814" y="1729"/>
                  </a:lnTo>
                  <a:lnTo>
                    <a:pt x="851" y="1705"/>
                  </a:lnTo>
                  <a:lnTo>
                    <a:pt x="886" y="1677"/>
                  </a:lnTo>
                  <a:lnTo>
                    <a:pt x="918" y="1644"/>
                  </a:lnTo>
                  <a:lnTo>
                    <a:pt x="945" y="1607"/>
                  </a:lnTo>
                  <a:lnTo>
                    <a:pt x="968" y="1566"/>
                  </a:lnTo>
                  <a:lnTo>
                    <a:pt x="984" y="1520"/>
                  </a:lnTo>
                  <a:lnTo>
                    <a:pt x="993" y="1471"/>
                  </a:lnTo>
                  <a:lnTo>
                    <a:pt x="997" y="1420"/>
                  </a:lnTo>
                  <a:lnTo>
                    <a:pt x="995" y="1369"/>
                  </a:lnTo>
                  <a:lnTo>
                    <a:pt x="986" y="1321"/>
                  </a:lnTo>
                  <a:lnTo>
                    <a:pt x="973" y="1275"/>
                  </a:lnTo>
                  <a:lnTo>
                    <a:pt x="953" y="1231"/>
                  </a:lnTo>
                  <a:lnTo>
                    <a:pt x="929" y="1190"/>
                  </a:lnTo>
                  <a:lnTo>
                    <a:pt x="900" y="1152"/>
                  </a:lnTo>
                  <a:lnTo>
                    <a:pt x="871" y="1123"/>
                  </a:lnTo>
                  <a:lnTo>
                    <a:pt x="838" y="1099"/>
                  </a:lnTo>
                  <a:lnTo>
                    <a:pt x="803" y="1078"/>
                  </a:lnTo>
                  <a:lnTo>
                    <a:pt x="765" y="1062"/>
                  </a:lnTo>
                  <a:lnTo>
                    <a:pt x="724" y="1052"/>
                  </a:lnTo>
                  <a:lnTo>
                    <a:pt x="680" y="1044"/>
                  </a:lnTo>
                  <a:lnTo>
                    <a:pt x="633" y="1043"/>
                  </a:lnTo>
                  <a:lnTo>
                    <a:pt x="488" y="1043"/>
                  </a:lnTo>
                  <a:lnTo>
                    <a:pt x="488" y="819"/>
                  </a:lnTo>
                  <a:lnTo>
                    <a:pt x="633" y="819"/>
                  </a:lnTo>
                  <a:lnTo>
                    <a:pt x="672" y="818"/>
                  </a:lnTo>
                  <a:lnTo>
                    <a:pt x="706" y="813"/>
                  </a:lnTo>
                  <a:lnTo>
                    <a:pt x="738" y="804"/>
                  </a:lnTo>
                  <a:lnTo>
                    <a:pt x="766" y="793"/>
                  </a:lnTo>
                  <a:lnTo>
                    <a:pt x="800" y="774"/>
                  </a:lnTo>
                  <a:lnTo>
                    <a:pt x="831" y="752"/>
                  </a:lnTo>
                  <a:lnTo>
                    <a:pt x="856" y="727"/>
                  </a:lnTo>
                  <a:lnTo>
                    <a:pt x="877" y="697"/>
                  </a:lnTo>
                  <a:lnTo>
                    <a:pt x="893" y="667"/>
                  </a:lnTo>
                  <a:lnTo>
                    <a:pt x="905" y="633"/>
                  </a:lnTo>
                  <a:lnTo>
                    <a:pt x="913" y="599"/>
                  </a:lnTo>
                  <a:lnTo>
                    <a:pt x="917" y="564"/>
                  </a:lnTo>
                  <a:lnTo>
                    <a:pt x="918" y="530"/>
                  </a:lnTo>
                  <a:lnTo>
                    <a:pt x="917" y="484"/>
                  </a:lnTo>
                  <a:lnTo>
                    <a:pt x="910" y="440"/>
                  </a:lnTo>
                  <a:lnTo>
                    <a:pt x="899" y="402"/>
                  </a:lnTo>
                  <a:lnTo>
                    <a:pt x="883" y="365"/>
                  </a:lnTo>
                  <a:lnTo>
                    <a:pt x="863" y="333"/>
                  </a:lnTo>
                  <a:lnTo>
                    <a:pt x="839" y="303"/>
                  </a:lnTo>
                  <a:lnTo>
                    <a:pt x="810" y="278"/>
                  </a:lnTo>
                  <a:lnTo>
                    <a:pt x="780" y="257"/>
                  </a:lnTo>
                  <a:lnTo>
                    <a:pt x="746" y="242"/>
                  </a:lnTo>
                  <a:lnTo>
                    <a:pt x="709" y="229"/>
                  </a:lnTo>
                  <a:lnTo>
                    <a:pt x="669" y="223"/>
                  </a:lnTo>
                  <a:lnTo>
                    <a:pt x="627" y="221"/>
                  </a:lnTo>
                  <a:lnTo>
                    <a:pt x="588" y="222"/>
                  </a:lnTo>
                  <a:lnTo>
                    <a:pt x="551" y="228"/>
                  </a:lnTo>
                  <a:lnTo>
                    <a:pt x="519" y="238"/>
                  </a:lnTo>
                  <a:lnTo>
                    <a:pt x="488" y="251"/>
                  </a:lnTo>
                  <a:lnTo>
                    <a:pt x="453" y="274"/>
                  </a:lnTo>
                  <a:lnTo>
                    <a:pt x="421" y="302"/>
                  </a:lnTo>
                  <a:lnTo>
                    <a:pt x="395" y="334"/>
                  </a:lnTo>
                  <a:lnTo>
                    <a:pt x="372" y="370"/>
                  </a:lnTo>
                  <a:lnTo>
                    <a:pt x="352" y="410"/>
                  </a:lnTo>
                  <a:lnTo>
                    <a:pt x="335" y="455"/>
                  </a:lnTo>
                  <a:lnTo>
                    <a:pt x="322" y="501"/>
                  </a:lnTo>
                  <a:lnTo>
                    <a:pt x="311" y="550"/>
                  </a:lnTo>
                  <a:lnTo>
                    <a:pt x="304" y="599"/>
                  </a:lnTo>
                  <a:lnTo>
                    <a:pt x="52" y="599"/>
                  </a:lnTo>
                  <a:lnTo>
                    <a:pt x="63" y="520"/>
                  </a:lnTo>
                  <a:lnTo>
                    <a:pt x="79" y="448"/>
                  </a:lnTo>
                  <a:lnTo>
                    <a:pt x="98" y="380"/>
                  </a:lnTo>
                  <a:lnTo>
                    <a:pt x="121" y="317"/>
                  </a:lnTo>
                  <a:lnTo>
                    <a:pt x="149" y="260"/>
                  </a:lnTo>
                  <a:lnTo>
                    <a:pt x="181" y="206"/>
                  </a:lnTo>
                  <a:lnTo>
                    <a:pt x="216" y="159"/>
                  </a:lnTo>
                  <a:lnTo>
                    <a:pt x="248" y="125"/>
                  </a:lnTo>
                  <a:lnTo>
                    <a:pt x="282" y="96"/>
                  </a:lnTo>
                  <a:lnTo>
                    <a:pt x="321" y="71"/>
                  </a:lnTo>
                  <a:lnTo>
                    <a:pt x="363" y="50"/>
                  </a:lnTo>
                  <a:lnTo>
                    <a:pt x="409" y="32"/>
                  </a:lnTo>
                  <a:lnTo>
                    <a:pt x="460" y="18"/>
                  </a:lnTo>
                  <a:lnTo>
                    <a:pt x="514" y="9"/>
                  </a:lnTo>
                  <a:lnTo>
                    <a:pt x="572" y="3"/>
                  </a:lnTo>
                  <a:lnTo>
                    <a:pt x="633"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grpSp>
      <p:grpSp>
        <p:nvGrpSpPr>
          <p:cNvPr id="20" name="Groupe 19">
            <a:extLst>
              <a:ext uri="{FF2B5EF4-FFF2-40B4-BE49-F238E27FC236}">
                <a16:creationId xmlns:a16="http://schemas.microsoft.com/office/drawing/2014/main" id="{5F85B2EB-6A78-4ADD-8BA5-C4CCD2D0C52B}"/>
              </a:ext>
            </a:extLst>
          </p:cNvPr>
          <p:cNvGrpSpPr>
            <a:grpSpLocks noChangeAspect="1"/>
          </p:cNvGrpSpPr>
          <p:nvPr/>
        </p:nvGrpSpPr>
        <p:grpSpPr>
          <a:xfrm>
            <a:off x="4790755" y="4328775"/>
            <a:ext cx="427651" cy="388122"/>
            <a:chOff x="5072063" y="1543051"/>
            <a:chExt cx="2239963" cy="2241550"/>
          </a:xfrm>
          <a:solidFill>
            <a:srgbClr val="B73720"/>
          </a:solidFill>
        </p:grpSpPr>
        <p:sp>
          <p:nvSpPr>
            <p:cNvPr id="21" name="Freeform 29">
              <a:extLst>
                <a:ext uri="{FF2B5EF4-FFF2-40B4-BE49-F238E27FC236}">
                  <a16:creationId xmlns:a16="http://schemas.microsoft.com/office/drawing/2014/main" id="{2CD7C7D1-7CAC-412C-A7EE-488C76A38C0B}"/>
                </a:ext>
              </a:extLst>
            </p:cNvPr>
            <p:cNvSpPr>
              <a:spLocks noEditPoints="1"/>
            </p:cNvSpPr>
            <p:nvPr/>
          </p:nvSpPr>
          <p:spPr bwMode="auto">
            <a:xfrm>
              <a:off x="5072063" y="1543051"/>
              <a:ext cx="2239963" cy="2241550"/>
            </a:xfrm>
            <a:custGeom>
              <a:avLst/>
              <a:gdLst>
                <a:gd name="T0" fmla="*/ 1757 w 4233"/>
                <a:gd name="T1" fmla="*/ 367 h 4235"/>
                <a:gd name="T2" fmla="*/ 1316 w 4233"/>
                <a:gd name="T3" fmla="*/ 520 h 4235"/>
                <a:gd name="T4" fmla="*/ 937 w 4233"/>
                <a:gd name="T5" fmla="*/ 776 h 4235"/>
                <a:gd name="T6" fmla="*/ 636 w 4233"/>
                <a:gd name="T7" fmla="*/ 1119 h 4235"/>
                <a:gd name="T8" fmla="*/ 430 w 4233"/>
                <a:gd name="T9" fmla="*/ 1531 h 4235"/>
                <a:gd name="T10" fmla="*/ 334 w 4233"/>
                <a:gd name="T11" fmla="*/ 1996 h 4235"/>
                <a:gd name="T12" fmla="*/ 367 w 4233"/>
                <a:gd name="T13" fmla="*/ 2477 h 4235"/>
                <a:gd name="T14" fmla="*/ 520 w 4233"/>
                <a:gd name="T15" fmla="*/ 2918 h 4235"/>
                <a:gd name="T16" fmla="*/ 776 w 4233"/>
                <a:gd name="T17" fmla="*/ 3298 h 4235"/>
                <a:gd name="T18" fmla="*/ 1118 w 4233"/>
                <a:gd name="T19" fmla="*/ 3599 h 4235"/>
                <a:gd name="T20" fmla="*/ 1530 w 4233"/>
                <a:gd name="T21" fmla="*/ 3805 h 4235"/>
                <a:gd name="T22" fmla="*/ 1994 w 4233"/>
                <a:gd name="T23" fmla="*/ 3900 h 4235"/>
                <a:gd name="T24" fmla="*/ 2476 w 4233"/>
                <a:gd name="T25" fmla="*/ 3868 h 4235"/>
                <a:gd name="T26" fmla="*/ 2916 w 4233"/>
                <a:gd name="T27" fmla="*/ 3715 h 4235"/>
                <a:gd name="T28" fmla="*/ 3296 w 4233"/>
                <a:gd name="T29" fmla="*/ 3459 h 4235"/>
                <a:gd name="T30" fmla="*/ 3597 w 4233"/>
                <a:gd name="T31" fmla="*/ 3116 h 4235"/>
                <a:gd name="T32" fmla="*/ 3803 w 4233"/>
                <a:gd name="T33" fmla="*/ 2704 h 4235"/>
                <a:gd name="T34" fmla="*/ 3898 w 4233"/>
                <a:gd name="T35" fmla="*/ 2240 h 4235"/>
                <a:gd name="T36" fmla="*/ 3866 w 4233"/>
                <a:gd name="T37" fmla="*/ 1758 h 4235"/>
                <a:gd name="T38" fmla="*/ 3713 w 4233"/>
                <a:gd name="T39" fmla="*/ 1317 h 4235"/>
                <a:gd name="T40" fmla="*/ 3457 w 4233"/>
                <a:gd name="T41" fmla="*/ 937 h 4235"/>
                <a:gd name="T42" fmla="*/ 3115 w 4233"/>
                <a:gd name="T43" fmla="*/ 636 h 4235"/>
                <a:gd name="T44" fmla="*/ 2703 w 4233"/>
                <a:gd name="T45" fmla="*/ 430 h 4235"/>
                <a:gd name="T46" fmla="*/ 2238 w 4233"/>
                <a:gd name="T47" fmla="*/ 335 h 4235"/>
                <a:gd name="T48" fmla="*/ 2372 w 4233"/>
                <a:gd name="T49" fmla="*/ 15 h 4235"/>
                <a:gd name="T50" fmla="*/ 2855 w 4233"/>
                <a:gd name="T51" fmla="*/ 132 h 4235"/>
                <a:gd name="T52" fmla="*/ 3287 w 4233"/>
                <a:gd name="T53" fmla="*/ 354 h 4235"/>
                <a:gd name="T54" fmla="*/ 3655 w 4233"/>
                <a:gd name="T55" fmla="*/ 663 h 4235"/>
                <a:gd name="T56" fmla="*/ 3944 w 4233"/>
                <a:gd name="T57" fmla="*/ 1049 h 4235"/>
                <a:gd name="T58" fmla="*/ 4140 w 4233"/>
                <a:gd name="T59" fmla="*/ 1495 h 4235"/>
                <a:gd name="T60" fmla="*/ 4229 w 4233"/>
                <a:gd name="T61" fmla="*/ 1988 h 4235"/>
                <a:gd name="T62" fmla="*/ 4198 w 4233"/>
                <a:gd name="T63" fmla="*/ 2498 h 4235"/>
                <a:gd name="T64" fmla="*/ 4054 w 4233"/>
                <a:gd name="T65" fmla="*/ 2969 h 4235"/>
                <a:gd name="T66" fmla="*/ 3810 w 4233"/>
                <a:gd name="T67" fmla="*/ 3388 h 4235"/>
                <a:gd name="T68" fmla="*/ 3480 w 4233"/>
                <a:gd name="T69" fmla="*/ 3737 h 4235"/>
                <a:gd name="T70" fmla="*/ 3079 w 4233"/>
                <a:gd name="T71" fmla="*/ 4004 h 4235"/>
                <a:gd name="T72" fmla="*/ 2619 w 4233"/>
                <a:gd name="T73" fmla="*/ 4174 h 4235"/>
                <a:gd name="T74" fmla="*/ 2116 w 4233"/>
                <a:gd name="T75" fmla="*/ 4235 h 4235"/>
                <a:gd name="T76" fmla="*/ 1614 w 4233"/>
                <a:gd name="T77" fmla="*/ 4174 h 4235"/>
                <a:gd name="T78" fmla="*/ 1154 w 4233"/>
                <a:gd name="T79" fmla="*/ 4004 h 4235"/>
                <a:gd name="T80" fmla="*/ 753 w 4233"/>
                <a:gd name="T81" fmla="*/ 3737 h 4235"/>
                <a:gd name="T82" fmla="*/ 422 w 4233"/>
                <a:gd name="T83" fmla="*/ 3388 h 4235"/>
                <a:gd name="T84" fmla="*/ 179 w 4233"/>
                <a:gd name="T85" fmla="*/ 2969 h 4235"/>
                <a:gd name="T86" fmla="*/ 34 w 4233"/>
                <a:gd name="T87" fmla="*/ 2498 h 4235"/>
                <a:gd name="T88" fmla="*/ 4 w 4233"/>
                <a:gd name="T89" fmla="*/ 1988 h 4235"/>
                <a:gd name="T90" fmla="*/ 92 w 4233"/>
                <a:gd name="T91" fmla="*/ 1495 h 4235"/>
                <a:gd name="T92" fmla="*/ 289 w 4233"/>
                <a:gd name="T93" fmla="*/ 1049 h 4235"/>
                <a:gd name="T94" fmla="*/ 578 w 4233"/>
                <a:gd name="T95" fmla="*/ 663 h 4235"/>
                <a:gd name="T96" fmla="*/ 946 w 4233"/>
                <a:gd name="T97" fmla="*/ 354 h 4235"/>
                <a:gd name="T98" fmla="*/ 1378 w 4233"/>
                <a:gd name="T99" fmla="*/ 132 h 4235"/>
                <a:gd name="T100" fmla="*/ 1861 w 4233"/>
                <a:gd name="T101" fmla="*/ 15 h 4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33" h="4235">
                  <a:moveTo>
                    <a:pt x="2116" y="331"/>
                  </a:moveTo>
                  <a:lnTo>
                    <a:pt x="1994" y="335"/>
                  </a:lnTo>
                  <a:lnTo>
                    <a:pt x="1874" y="348"/>
                  </a:lnTo>
                  <a:lnTo>
                    <a:pt x="1757" y="367"/>
                  </a:lnTo>
                  <a:lnTo>
                    <a:pt x="1642" y="395"/>
                  </a:lnTo>
                  <a:lnTo>
                    <a:pt x="1530" y="430"/>
                  </a:lnTo>
                  <a:lnTo>
                    <a:pt x="1421" y="471"/>
                  </a:lnTo>
                  <a:lnTo>
                    <a:pt x="1316" y="520"/>
                  </a:lnTo>
                  <a:lnTo>
                    <a:pt x="1215" y="575"/>
                  </a:lnTo>
                  <a:lnTo>
                    <a:pt x="1118" y="636"/>
                  </a:lnTo>
                  <a:lnTo>
                    <a:pt x="1026" y="703"/>
                  </a:lnTo>
                  <a:lnTo>
                    <a:pt x="937" y="776"/>
                  </a:lnTo>
                  <a:lnTo>
                    <a:pt x="853" y="855"/>
                  </a:lnTo>
                  <a:lnTo>
                    <a:pt x="776" y="937"/>
                  </a:lnTo>
                  <a:lnTo>
                    <a:pt x="702" y="1026"/>
                  </a:lnTo>
                  <a:lnTo>
                    <a:pt x="636" y="1119"/>
                  </a:lnTo>
                  <a:lnTo>
                    <a:pt x="574" y="1215"/>
                  </a:lnTo>
                  <a:lnTo>
                    <a:pt x="520" y="1317"/>
                  </a:lnTo>
                  <a:lnTo>
                    <a:pt x="471" y="1423"/>
                  </a:lnTo>
                  <a:lnTo>
                    <a:pt x="430" y="1531"/>
                  </a:lnTo>
                  <a:lnTo>
                    <a:pt x="395" y="1643"/>
                  </a:lnTo>
                  <a:lnTo>
                    <a:pt x="367" y="1758"/>
                  </a:lnTo>
                  <a:lnTo>
                    <a:pt x="347" y="1875"/>
                  </a:lnTo>
                  <a:lnTo>
                    <a:pt x="334" y="1996"/>
                  </a:lnTo>
                  <a:lnTo>
                    <a:pt x="331" y="2118"/>
                  </a:lnTo>
                  <a:lnTo>
                    <a:pt x="334" y="2240"/>
                  </a:lnTo>
                  <a:lnTo>
                    <a:pt x="347" y="2360"/>
                  </a:lnTo>
                  <a:lnTo>
                    <a:pt x="367" y="2477"/>
                  </a:lnTo>
                  <a:lnTo>
                    <a:pt x="395" y="2592"/>
                  </a:lnTo>
                  <a:lnTo>
                    <a:pt x="430" y="2704"/>
                  </a:lnTo>
                  <a:lnTo>
                    <a:pt x="471" y="2813"/>
                  </a:lnTo>
                  <a:lnTo>
                    <a:pt x="520" y="2918"/>
                  </a:lnTo>
                  <a:lnTo>
                    <a:pt x="574" y="3019"/>
                  </a:lnTo>
                  <a:lnTo>
                    <a:pt x="636" y="3116"/>
                  </a:lnTo>
                  <a:lnTo>
                    <a:pt x="702" y="3209"/>
                  </a:lnTo>
                  <a:lnTo>
                    <a:pt x="776" y="3298"/>
                  </a:lnTo>
                  <a:lnTo>
                    <a:pt x="853" y="3381"/>
                  </a:lnTo>
                  <a:lnTo>
                    <a:pt x="937" y="3459"/>
                  </a:lnTo>
                  <a:lnTo>
                    <a:pt x="1026" y="3532"/>
                  </a:lnTo>
                  <a:lnTo>
                    <a:pt x="1118" y="3599"/>
                  </a:lnTo>
                  <a:lnTo>
                    <a:pt x="1215" y="3661"/>
                  </a:lnTo>
                  <a:lnTo>
                    <a:pt x="1316" y="3715"/>
                  </a:lnTo>
                  <a:lnTo>
                    <a:pt x="1421" y="3764"/>
                  </a:lnTo>
                  <a:lnTo>
                    <a:pt x="1530" y="3805"/>
                  </a:lnTo>
                  <a:lnTo>
                    <a:pt x="1642" y="3840"/>
                  </a:lnTo>
                  <a:lnTo>
                    <a:pt x="1757" y="3868"/>
                  </a:lnTo>
                  <a:lnTo>
                    <a:pt x="1874" y="3887"/>
                  </a:lnTo>
                  <a:lnTo>
                    <a:pt x="1994" y="3900"/>
                  </a:lnTo>
                  <a:lnTo>
                    <a:pt x="2116" y="3904"/>
                  </a:lnTo>
                  <a:lnTo>
                    <a:pt x="2238" y="3900"/>
                  </a:lnTo>
                  <a:lnTo>
                    <a:pt x="2359" y="3887"/>
                  </a:lnTo>
                  <a:lnTo>
                    <a:pt x="2476" y="3868"/>
                  </a:lnTo>
                  <a:lnTo>
                    <a:pt x="2591" y="3840"/>
                  </a:lnTo>
                  <a:lnTo>
                    <a:pt x="2703" y="3805"/>
                  </a:lnTo>
                  <a:lnTo>
                    <a:pt x="2811" y="3764"/>
                  </a:lnTo>
                  <a:lnTo>
                    <a:pt x="2916" y="3715"/>
                  </a:lnTo>
                  <a:lnTo>
                    <a:pt x="3018" y="3661"/>
                  </a:lnTo>
                  <a:lnTo>
                    <a:pt x="3115" y="3599"/>
                  </a:lnTo>
                  <a:lnTo>
                    <a:pt x="3207" y="3532"/>
                  </a:lnTo>
                  <a:lnTo>
                    <a:pt x="3296" y="3459"/>
                  </a:lnTo>
                  <a:lnTo>
                    <a:pt x="3378" y="3381"/>
                  </a:lnTo>
                  <a:lnTo>
                    <a:pt x="3457" y="3298"/>
                  </a:lnTo>
                  <a:lnTo>
                    <a:pt x="3530" y="3209"/>
                  </a:lnTo>
                  <a:lnTo>
                    <a:pt x="3597" y="3116"/>
                  </a:lnTo>
                  <a:lnTo>
                    <a:pt x="3658" y="3019"/>
                  </a:lnTo>
                  <a:lnTo>
                    <a:pt x="3713" y="2918"/>
                  </a:lnTo>
                  <a:lnTo>
                    <a:pt x="3762" y="2813"/>
                  </a:lnTo>
                  <a:lnTo>
                    <a:pt x="3803" y="2704"/>
                  </a:lnTo>
                  <a:lnTo>
                    <a:pt x="3838" y="2592"/>
                  </a:lnTo>
                  <a:lnTo>
                    <a:pt x="3866" y="2477"/>
                  </a:lnTo>
                  <a:lnTo>
                    <a:pt x="3886" y="2360"/>
                  </a:lnTo>
                  <a:lnTo>
                    <a:pt x="3898" y="2240"/>
                  </a:lnTo>
                  <a:lnTo>
                    <a:pt x="3902" y="2118"/>
                  </a:lnTo>
                  <a:lnTo>
                    <a:pt x="3898" y="1996"/>
                  </a:lnTo>
                  <a:lnTo>
                    <a:pt x="3886" y="1875"/>
                  </a:lnTo>
                  <a:lnTo>
                    <a:pt x="3866" y="1758"/>
                  </a:lnTo>
                  <a:lnTo>
                    <a:pt x="3838" y="1643"/>
                  </a:lnTo>
                  <a:lnTo>
                    <a:pt x="3803" y="1531"/>
                  </a:lnTo>
                  <a:lnTo>
                    <a:pt x="3762" y="1423"/>
                  </a:lnTo>
                  <a:lnTo>
                    <a:pt x="3713" y="1317"/>
                  </a:lnTo>
                  <a:lnTo>
                    <a:pt x="3658" y="1215"/>
                  </a:lnTo>
                  <a:lnTo>
                    <a:pt x="3597" y="1119"/>
                  </a:lnTo>
                  <a:lnTo>
                    <a:pt x="3530" y="1026"/>
                  </a:lnTo>
                  <a:lnTo>
                    <a:pt x="3457" y="937"/>
                  </a:lnTo>
                  <a:lnTo>
                    <a:pt x="3378" y="855"/>
                  </a:lnTo>
                  <a:lnTo>
                    <a:pt x="3296" y="776"/>
                  </a:lnTo>
                  <a:lnTo>
                    <a:pt x="3207" y="703"/>
                  </a:lnTo>
                  <a:lnTo>
                    <a:pt x="3115" y="636"/>
                  </a:lnTo>
                  <a:lnTo>
                    <a:pt x="3018" y="575"/>
                  </a:lnTo>
                  <a:lnTo>
                    <a:pt x="2916" y="520"/>
                  </a:lnTo>
                  <a:lnTo>
                    <a:pt x="2811" y="471"/>
                  </a:lnTo>
                  <a:lnTo>
                    <a:pt x="2703" y="430"/>
                  </a:lnTo>
                  <a:lnTo>
                    <a:pt x="2591" y="395"/>
                  </a:lnTo>
                  <a:lnTo>
                    <a:pt x="2476" y="367"/>
                  </a:lnTo>
                  <a:lnTo>
                    <a:pt x="2359" y="348"/>
                  </a:lnTo>
                  <a:lnTo>
                    <a:pt x="2238" y="335"/>
                  </a:lnTo>
                  <a:lnTo>
                    <a:pt x="2116" y="331"/>
                  </a:lnTo>
                  <a:close/>
                  <a:moveTo>
                    <a:pt x="2116" y="0"/>
                  </a:moveTo>
                  <a:lnTo>
                    <a:pt x="2246" y="4"/>
                  </a:lnTo>
                  <a:lnTo>
                    <a:pt x="2372" y="15"/>
                  </a:lnTo>
                  <a:lnTo>
                    <a:pt x="2497" y="35"/>
                  </a:lnTo>
                  <a:lnTo>
                    <a:pt x="2619" y="60"/>
                  </a:lnTo>
                  <a:lnTo>
                    <a:pt x="2739" y="93"/>
                  </a:lnTo>
                  <a:lnTo>
                    <a:pt x="2855" y="132"/>
                  </a:lnTo>
                  <a:lnTo>
                    <a:pt x="2968" y="179"/>
                  </a:lnTo>
                  <a:lnTo>
                    <a:pt x="3079" y="230"/>
                  </a:lnTo>
                  <a:lnTo>
                    <a:pt x="3184" y="290"/>
                  </a:lnTo>
                  <a:lnTo>
                    <a:pt x="3287" y="354"/>
                  </a:lnTo>
                  <a:lnTo>
                    <a:pt x="3386" y="424"/>
                  </a:lnTo>
                  <a:lnTo>
                    <a:pt x="3480" y="498"/>
                  </a:lnTo>
                  <a:lnTo>
                    <a:pt x="3570" y="578"/>
                  </a:lnTo>
                  <a:lnTo>
                    <a:pt x="3655" y="663"/>
                  </a:lnTo>
                  <a:lnTo>
                    <a:pt x="3735" y="753"/>
                  </a:lnTo>
                  <a:lnTo>
                    <a:pt x="3810" y="847"/>
                  </a:lnTo>
                  <a:lnTo>
                    <a:pt x="3879" y="946"/>
                  </a:lnTo>
                  <a:lnTo>
                    <a:pt x="3944" y="1049"/>
                  </a:lnTo>
                  <a:lnTo>
                    <a:pt x="4003" y="1155"/>
                  </a:lnTo>
                  <a:lnTo>
                    <a:pt x="4054" y="1266"/>
                  </a:lnTo>
                  <a:lnTo>
                    <a:pt x="4101" y="1379"/>
                  </a:lnTo>
                  <a:lnTo>
                    <a:pt x="4140" y="1495"/>
                  </a:lnTo>
                  <a:lnTo>
                    <a:pt x="4173" y="1615"/>
                  </a:lnTo>
                  <a:lnTo>
                    <a:pt x="4198" y="1737"/>
                  </a:lnTo>
                  <a:lnTo>
                    <a:pt x="4218" y="1862"/>
                  </a:lnTo>
                  <a:lnTo>
                    <a:pt x="4229" y="1988"/>
                  </a:lnTo>
                  <a:lnTo>
                    <a:pt x="4233" y="2118"/>
                  </a:lnTo>
                  <a:lnTo>
                    <a:pt x="4229" y="2247"/>
                  </a:lnTo>
                  <a:lnTo>
                    <a:pt x="4218" y="2373"/>
                  </a:lnTo>
                  <a:lnTo>
                    <a:pt x="4198" y="2498"/>
                  </a:lnTo>
                  <a:lnTo>
                    <a:pt x="4173" y="2620"/>
                  </a:lnTo>
                  <a:lnTo>
                    <a:pt x="4140" y="2740"/>
                  </a:lnTo>
                  <a:lnTo>
                    <a:pt x="4101" y="2856"/>
                  </a:lnTo>
                  <a:lnTo>
                    <a:pt x="4054" y="2969"/>
                  </a:lnTo>
                  <a:lnTo>
                    <a:pt x="4003" y="3080"/>
                  </a:lnTo>
                  <a:lnTo>
                    <a:pt x="3944" y="3187"/>
                  </a:lnTo>
                  <a:lnTo>
                    <a:pt x="3879" y="3289"/>
                  </a:lnTo>
                  <a:lnTo>
                    <a:pt x="3810" y="3388"/>
                  </a:lnTo>
                  <a:lnTo>
                    <a:pt x="3735" y="3482"/>
                  </a:lnTo>
                  <a:lnTo>
                    <a:pt x="3655" y="3572"/>
                  </a:lnTo>
                  <a:lnTo>
                    <a:pt x="3570" y="3657"/>
                  </a:lnTo>
                  <a:lnTo>
                    <a:pt x="3480" y="3737"/>
                  </a:lnTo>
                  <a:lnTo>
                    <a:pt x="3386" y="3813"/>
                  </a:lnTo>
                  <a:lnTo>
                    <a:pt x="3287" y="3882"/>
                  </a:lnTo>
                  <a:lnTo>
                    <a:pt x="3184" y="3945"/>
                  </a:lnTo>
                  <a:lnTo>
                    <a:pt x="3079" y="4004"/>
                  </a:lnTo>
                  <a:lnTo>
                    <a:pt x="2968" y="4056"/>
                  </a:lnTo>
                  <a:lnTo>
                    <a:pt x="2855" y="4102"/>
                  </a:lnTo>
                  <a:lnTo>
                    <a:pt x="2739" y="4142"/>
                  </a:lnTo>
                  <a:lnTo>
                    <a:pt x="2619" y="4174"/>
                  </a:lnTo>
                  <a:lnTo>
                    <a:pt x="2497" y="4200"/>
                  </a:lnTo>
                  <a:lnTo>
                    <a:pt x="2372" y="4220"/>
                  </a:lnTo>
                  <a:lnTo>
                    <a:pt x="2246" y="4231"/>
                  </a:lnTo>
                  <a:lnTo>
                    <a:pt x="2116" y="4235"/>
                  </a:lnTo>
                  <a:lnTo>
                    <a:pt x="1987" y="4231"/>
                  </a:lnTo>
                  <a:lnTo>
                    <a:pt x="1861" y="4220"/>
                  </a:lnTo>
                  <a:lnTo>
                    <a:pt x="1736" y="4200"/>
                  </a:lnTo>
                  <a:lnTo>
                    <a:pt x="1614" y="4174"/>
                  </a:lnTo>
                  <a:lnTo>
                    <a:pt x="1494" y="4142"/>
                  </a:lnTo>
                  <a:lnTo>
                    <a:pt x="1378" y="4102"/>
                  </a:lnTo>
                  <a:lnTo>
                    <a:pt x="1265" y="4056"/>
                  </a:lnTo>
                  <a:lnTo>
                    <a:pt x="1154" y="4004"/>
                  </a:lnTo>
                  <a:lnTo>
                    <a:pt x="1047" y="3945"/>
                  </a:lnTo>
                  <a:lnTo>
                    <a:pt x="946" y="3882"/>
                  </a:lnTo>
                  <a:lnTo>
                    <a:pt x="847" y="3813"/>
                  </a:lnTo>
                  <a:lnTo>
                    <a:pt x="753" y="3737"/>
                  </a:lnTo>
                  <a:lnTo>
                    <a:pt x="663" y="3657"/>
                  </a:lnTo>
                  <a:lnTo>
                    <a:pt x="578" y="3572"/>
                  </a:lnTo>
                  <a:lnTo>
                    <a:pt x="498" y="3482"/>
                  </a:lnTo>
                  <a:lnTo>
                    <a:pt x="422" y="3388"/>
                  </a:lnTo>
                  <a:lnTo>
                    <a:pt x="352" y="3289"/>
                  </a:lnTo>
                  <a:lnTo>
                    <a:pt x="289" y="3187"/>
                  </a:lnTo>
                  <a:lnTo>
                    <a:pt x="230" y="3080"/>
                  </a:lnTo>
                  <a:lnTo>
                    <a:pt x="179" y="2969"/>
                  </a:lnTo>
                  <a:lnTo>
                    <a:pt x="132" y="2856"/>
                  </a:lnTo>
                  <a:lnTo>
                    <a:pt x="92" y="2740"/>
                  </a:lnTo>
                  <a:lnTo>
                    <a:pt x="60" y="2620"/>
                  </a:lnTo>
                  <a:lnTo>
                    <a:pt x="34" y="2498"/>
                  </a:lnTo>
                  <a:lnTo>
                    <a:pt x="15" y="2373"/>
                  </a:lnTo>
                  <a:lnTo>
                    <a:pt x="4" y="2247"/>
                  </a:lnTo>
                  <a:lnTo>
                    <a:pt x="0" y="2118"/>
                  </a:lnTo>
                  <a:lnTo>
                    <a:pt x="4" y="1988"/>
                  </a:lnTo>
                  <a:lnTo>
                    <a:pt x="15" y="1862"/>
                  </a:lnTo>
                  <a:lnTo>
                    <a:pt x="34" y="1737"/>
                  </a:lnTo>
                  <a:lnTo>
                    <a:pt x="60" y="1615"/>
                  </a:lnTo>
                  <a:lnTo>
                    <a:pt x="92" y="1495"/>
                  </a:lnTo>
                  <a:lnTo>
                    <a:pt x="132" y="1379"/>
                  </a:lnTo>
                  <a:lnTo>
                    <a:pt x="179" y="1266"/>
                  </a:lnTo>
                  <a:lnTo>
                    <a:pt x="230" y="1155"/>
                  </a:lnTo>
                  <a:lnTo>
                    <a:pt x="289" y="1049"/>
                  </a:lnTo>
                  <a:lnTo>
                    <a:pt x="352" y="946"/>
                  </a:lnTo>
                  <a:lnTo>
                    <a:pt x="422" y="847"/>
                  </a:lnTo>
                  <a:lnTo>
                    <a:pt x="498" y="753"/>
                  </a:lnTo>
                  <a:lnTo>
                    <a:pt x="578" y="663"/>
                  </a:lnTo>
                  <a:lnTo>
                    <a:pt x="663" y="578"/>
                  </a:lnTo>
                  <a:lnTo>
                    <a:pt x="753" y="498"/>
                  </a:lnTo>
                  <a:lnTo>
                    <a:pt x="847" y="424"/>
                  </a:lnTo>
                  <a:lnTo>
                    <a:pt x="946" y="354"/>
                  </a:lnTo>
                  <a:lnTo>
                    <a:pt x="1047" y="290"/>
                  </a:lnTo>
                  <a:lnTo>
                    <a:pt x="1154" y="230"/>
                  </a:lnTo>
                  <a:lnTo>
                    <a:pt x="1265" y="179"/>
                  </a:lnTo>
                  <a:lnTo>
                    <a:pt x="1378" y="132"/>
                  </a:lnTo>
                  <a:lnTo>
                    <a:pt x="1494" y="93"/>
                  </a:lnTo>
                  <a:lnTo>
                    <a:pt x="1614" y="60"/>
                  </a:lnTo>
                  <a:lnTo>
                    <a:pt x="1736" y="35"/>
                  </a:lnTo>
                  <a:lnTo>
                    <a:pt x="1861" y="15"/>
                  </a:lnTo>
                  <a:lnTo>
                    <a:pt x="1987" y="4"/>
                  </a:lnTo>
                  <a:lnTo>
                    <a:pt x="2116"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22" name="Freeform 30">
              <a:extLst>
                <a:ext uri="{FF2B5EF4-FFF2-40B4-BE49-F238E27FC236}">
                  <a16:creationId xmlns:a16="http://schemas.microsoft.com/office/drawing/2014/main" id="{E755E981-6285-468A-ADF0-15A8755B6976}"/>
                </a:ext>
              </a:extLst>
            </p:cNvPr>
            <p:cNvSpPr>
              <a:spLocks noChangeAspect="1" noEditPoints="1"/>
            </p:cNvSpPr>
            <p:nvPr/>
          </p:nvSpPr>
          <p:spPr bwMode="auto">
            <a:xfrm>
              <a:off x="5842001" y="2103438"/>
              <a:ext cx="698500" cy="1120775"/>
            </a:xfrm>
            <a:custGeom>
              <a:avLst/>
              <a:gdLst>
                <a:gd name="T0" fmla="*/ 811 w 1322"/>
                <a:gd name="T1" fmla="*/ 406 h 2119"/>
                <a:gd name="T2" fmla="*/ 218 w 1322"/>
                <a:gd name="T3" fmla="*/ 1361 h 2119"/>
                <a:gd name="T4" fmla="*/ 811 w 1322"/>
                <a:gd name="T5" fmla="*/ 1361 h 2119"/>
                <a:gd name="T6" fmla="*/ 811 w 1322"/>
                <a:gd name="T7" fmla="*/ 406 h 2119"/>
                <a:gd name="T8" fmla="*/ 811 w 1322"/>
                <a:gd name="T9" fmla="*/ 0 h 2119"/>
                <a:gd name="T10" fmla="*/ 1055 w 1322"/>
                <a:gd name="T11" fmla="*/ 0 h 2119"/>
                <a:gd name="T12" fmla="*/ 1055 w 1322"/>
                <a:gd name="T13" fmla="*/ 1361 h 2119"/>
                <a:gd name="T14" fmla="*/ 1322 w 1322"/>
                <a:gd name="T15" fmla="*/ 1361 h 2119"/>
                <a:gd name="T16" fmla="*/ 1322 w 1322"/>
                <a:gd name="T17" fmla="*/ 1601 h 2119"/>
                <a:gd name="T18" fmla="*/ 1055 w 1322"/>
                <a:gd name="T19" fmla="*/ 1601 h 2119"/>
                <a:gd name="T20" fmla="*/ 1055 w 1322"/>
                <a:gd name="T21" fmla="*/ 2119 h 2119"/>
                <a:gd name="T22" fmla="*/ 811 w 1322"/>
                <a:gd name="T23" fmla="*/ 2119 h 2119"/>
                <a:gd name="T24" fmla="*/ 811 w 1322"/>
                <a:gd name="T25" fmla="*/ 1601 h 2119"/>
                <a:gd name="T26" fmla="*/ 0 w 1322"/>
                <a:gd name="T27" fmla="*/ 1601 h 2119"/>
                <a:gd name="T28" fmla="*/ 0 w 1322"/>
                <a:gd name="T29" fmla="*/ 1293 h 2119"/>
                <a:gd name="T30" fmla="*/ 811 w 1322"/>
                <a:gd name="T31"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22" h="2119">
                  <a:moveTo>
                    <a:pt x="811" y="406"/>
                  </a:moveTo>
                  <a:lnTo>
                    <a:pt x="218" y="1361"/>
                  </a:lnTo>
                  <a:lnTo>
                    <a:pt x="811" y="1361"/>
                  </a:lnTo>
                  <a:lnTo>
                    <a:pt x="811" y="406"/>
                  </a:lnTo>
                  <a:close/>
                  <a:moveTo>
                    <a:pt x="811" y="0"/>
                  </a:moveTo>
                  <a:lnTo>
                    <a:pt x="1055" y="0"/>
                  </a:lnTo>
                  <a:lnTo>
                    <a:pt x="1055" y="1361"/>
                  </a:lnTo>
                  <a:lnTo>
                    <a:pt x="1322" y="1361"/>
                  </a:lnTo>
                  <a:lnTo>
                    <a:pt x="1322" y="1601"/>
                  </a:lnTo>
                  <a:lnTo>
                    <a:pt x="1055" y="1601"/>
                  </a:lnTo>
                  <a:lnTo>
                    <a:pt x="1055" y="2119"/>
                  </a:lnTo>
                  <a:lnTo>
                    <a:pt x="811" y="2119"/>
                  </a:lnTo>
                  <a:lnTo>
                    <a:pt x="811" y="1601"/>
                  </a:lnTo>
                  <a:lnTo>
                    <a:pt x="0" y="1601"/>
                  </a:lnTo>
                  <a:lnTo>
                    <a:pt x="0" y="1293"/>
                  </a:lnTo>
                  <a:lnTo>
                    <a:pt x="811" y="0"/>
                  </a:lnTo>
                  <a:close/>
                </a:path>
              </a:pathLst>
            </a:custGeom>
            <a:grpFill/>
            <a:ln w="0">
              <a:solidFill>
                <a:srgbClr val="D33510"/>
              </a:solidFill>
              <a:prstDash val="solid"/>
              <a:round/>
              <a:headEnd/>
              <a:tailEnd/>
            </a:ln>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grpSp>
    </p:spTree>
    <p:extLst>
      <p:ext uri="{BB962C8B-B14F-4D97-AF65-F5344CB8AC3E}">
        <p14:creationId xmlns:p14="http://schemas.microsoft.com/office/powerpoint/2010/main" val="428325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2">
            <a:extLst>
              <a:ext uri="{FF2B5EF4-FFF2-40B4-BE49-F238E27FC236}">
                <a16:creationId xmlns:a16="http://schemas.microsoft.com/office/drawing/2014/main" id="{89F11ECC-900D-466B-B70F-52E0C0EA4726}"/>
              </a:ext>
            </a:extLst>
          </p:cNvPr>
          <p:cNvSpPr txBox="1">
            <a:spLocks/>
          </p:cNvSpPr>
          <p:nvPr/>
        </p:nvSpPr>
        <p:spPr>
          <a:xfrm>
            <a:off x="683568" y="1340768"/>
            <a:ext cx="7776864" cy="4930441"/>
          </a:xfrm>
          <a:prstGeom prst="rect">
            <a:avLst/>
          </a:prstGeom>
        </p:spPr>
        <p:txBody>
          <a:bodyPr>
            <a:normAutofit/>
          </a:bodyPr>
          <a:lstStyle>
            <a:defPPr>
              <a:defRPr lang="en-US"/>
            </a:defPPr>
            <a:lvl1pPr marL="0" algn="l" defTabSz="446684" rtl="0" eaLnBrk="1" latinLnBrk="0" hangingPunct="1">
              <a:defRPr sz="1742" kern="1200">
                <a:solidFill>
                  <a:schemeClr val="tx1"/>
                </a:solidFill>
                <a:latin typeface="+mn-lt"/>
                <a:ea typeface="+mn-ea"/>
                <a:cs typeface="+mn-cs"/>
              </a:defRPr>
            </a:lvl1pPr>
            <a:lvl2pPr marL="446684" algn="l" defTabSz="446684" rtl="0" eaLnBrk="1" latinLnBrk="0" hangingPunct="1">
              <a:defRPr sz="1742" kern="1200">
                <a:solidFill>
                  <a:schemeClr val="tx1"/>
                </a:solidFill>
                <a:latin typeface="+mn-lt"/>
                <a:ea typeface="+mn-ea"/>
                <a:cs typeface="+mn-cs"/>
              </a:defRPr>
            </a:lvl2pPr>
            <a:lvl3pPr marL="893369" algn="l" defTabSz="446684" rtl="0" eaLnBrk="1" latinLnBrk="0" hangingPunct="1">
              <a:defRPr sz="1742" kern="1200">
                <a:solidFill>
                  <a:schemeClr val="tx1"/>
                </a:solidFill>
                <a:latin typeface="+mn-lt"/>
                <a:ea typeface="+mn-ea"/>
                <a:cs typeface="+mn-cs"/>
              </a:defRPr>
            </a:lvl3pPr>
            <a:lvl4pPr marL="1340053" algn="l" defTabSz="446684" rtl="0" eaLnBrk="1" latinLnBrk="0" hangingPunct="1">
              <a:defRPr sz="1742" kern="1200">
                <a:solidFill>
                  <a:schemeClr val="tx1"/>
                </a:solidFill>
                <a:latin typeface="+mn-lt"/>
                <a:ea typeface="+mn-ea"/>
                <a:cs typeface="+mn-cs"/>
              </a:defRPr>
            </a:lvl4pPr>
            <a:lvl5pPr marL="1786736" algn="l" defTabSz="446684" rtl="0" eaLnBrk="1" latinLnBrk="0" hangingPunct="1">
              <a:defRPr sz="1742" kern="1200">
                <a:solidFill>
                  <a:schemeClr val="tx1"/>
                </a:solidFill>
                <a:latin typeface="+mn-lt"/>
                <a:ea typeface="+mn-ea"/>
                <a:cs typeface="+mn-cs"/>
              </a:defRPr>
            </a:lvl5pPr>
            <a:lvl6pPr marL="2233420" algn="l" defTabSz="446684" rtl="0" eaLnBrk="1" latinLnBrk="0" hangingPunct="1">
              <a:defRPr sz="1742" kern="1200">
                <a:solidFill>
                  <a:schemeClr val="tx1"/>
                </a:solidFill>
                <a:latin typeface="+mn-lt"/>
                <a:ea typeface="+mn-ea"/>
                <a:cs typeface="+mn-cs"/>
              </a:defRPr>
            </a:lvl6pPr>
            <a:lvl7pPr marL="2680105" algn="l" defTabSz="446684" rtl="0" eaLnBrk="1" latinLnBrk="0" hangingPunct="1">
              <a:defRPr sz="1742" kern="1200">
                <a:solidFill>
                  <a:schemeClr val="tx1"/>
                </a:solidFill>
                <a:latin typeface="+mn-lt"/>
                <a:ea typeface="+mn-ea"/>
                <a:cs typeface="+mn-cs"/>
              </a:defRPr>
            </a:lvl7pPr>
            <a:lvl8pPr marL="3126789" algn="l" defTabSz="446684" rtl="0" eaLnBrk="1" latinLnBrk="0" hangingPunct="1">
              <a:defRPr sz="1742" kern="1200">
                <a:solidFill>
                  <a:schemeClr val="tx1"/>
                </a:solidFill>
                <a:latin typeface="+mn-lt"/>
                <a:ea typeface="+mn-ea"/>
                <a:cs typeface="+mn-cs"/>
              </a:defRPr>
            </a:lvl8pPr>
            <a:lvl9pPr marL="3573473" algn="l" defTabSz="446684" rtl="0" eaLnBrk="1" latinLnBrk="0" hangingPunct="1">
              <a:defRPr sz="1742" kern="1200">
                <a:solidFill>
                  <a:schemeClr val="tx1"/>
                </a:solidFill>
                <a:latin typeface="+mn-lt"/>
                <a:ea typeface="+mn-ea"/>
                <a:cs typeface="+mn-cs"/>
              </a:defRPr>
            </a:lvl9pPr>
          </a:lstStyle>
          <a:p>
            <a:pPr algn="just">
              <a:spcAft>
                <a:spcPts val="600"/>
              </a:spcAft>
            </a:pPr>
            <a:r>
              <a:rPr lang="fr-FR" sz="1200" b="1" dirty="0">
                <a:latin typeface="Arial" panose="020B0604020202020204" pitchFamily="34" charset="0"/>
                <a:cs typeface="Arial" panose="020B0604020202020204" pitchFamily="34" charset="0"/>
              </a:rPr>
              <a:t>Pour les territoires et le Département, structurer la création en lien</a:t>
            </a:r>
            <a:r>
              <a:rPr lang="fr-FR" sz="1200" b="1" dirty="0">
                <a:solidFill>
                  <a:srgbClr val="D33510"/>
                </a:solidFill>
                <a:latin typeface="Arial" panose="020B0604020202020204" pitchFamily="34" charset="0"/>
                <a:cs typeface="Arial" panose="020B0604020202020204" pitchFamily="34" charset="0"/>
              </a:rPr>
              <a:t> </a:t>
            </a:r>
            <a:r>
              <a:rPr lang="fr-FR" sz="1200" b="1" dirty="0">
                <a:latin typeface="Arial" panose="020B0604020202020204" pitchFamily="34" charset="0"/>
                <a:cs typeface="Arial" panose="020B0604020202020204" pitchFamily="34" charset="0"/>
              </a:rPr>
              <a:t>avec : </a:t>
            </a:r>
          </a:p>
          <a:p>
            <a:pPr algn="just">
              <a:spcAft>
                <a:spcPts val="600"/>
              </a:spcAft>
            </a:pPr>
            <a:endParaRPr lang="fr-FR" sz="1200" b="1" dirty="0">
              <a:latin typeface="Arial" panose="020B0604020202020204" pitchFamily="34" charset="0"/>
              <a:cs typeface="Arial" panose="020B0604020202020204" pitchFamily="34" charset="0"/>
            </a:endParaRPr>
          </a:p>
          <a:p>
            <a:pPr marL="171450" indent="-171450" algn="just">
              <a:spcAft>
                <a:spcPts val="600"/>
              </a:spcAft>
              <a:buFont typeface="Wingdings" panose="05000000000000000000" pitchFamily="2" charset="2"/>
              <a:buChar char="§"/>
            </a:pPr>
            <a:r>
              <a:rPr lang="fr-FR" sz="1200" b="1" dirty="0">
                <a:solidFill>
                  <a:srgbClr val="D33510"/>
                </a:solidFill>
                <a:latin typeface="Arial" panose="020B0604020202020204" pitchFamily="34" charset="0"/>
                <a:cs typeface="Arial" panose="020B0604020202020204" pitchFamily="34" charset="0"/>
              </a:rPr>
              <a:t>l’aménagement culturel </a:t>
            </a:r>
            <a:r>
              <a:rPr lang="fr-FR" sz="1200" dirty="0">
                <a:latin typeface="Arial" panose="020B0604020202020204" pitchFamily="34" charset="0"/>
                <a:cs typeface="Arial" panose="020B0604020202020204" pitchFamily="34" charset="0"/>
              </a:rPr>
              <a:t>du territoire </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à savoir notamment la circulation des œuvres, l’intégration des artistes au développement culturel sur le territoire, les conditions de mise en œuvre de résidences, </a:t>
            </a:r>
          </a:p>
          <a:p>
            <a:pPr marL="171450" indent="-171450" algn="just">
              <a:spcAft>
                <a:spcPts val="600"/>
              </a:spcAft>
              <a:buFont typeface="Wingdings" panose="05000000000000000000" pitchFamily="2" charset="2"/>
              <a:buChar char="§"/>
            </a:pPr>
            <a:r>
              <a:rPr lang="fr-FR" sz="1200" b="1" dirty="0">
                <a:solidFill>
                  <a:srgbClr val="D33510"/>
                </a:solidFill>
                <a:latin typeface="Arial" panose="020B0604020202020204" pitchFamily="34" charset="0"/>
                <a:cs typeface="Arial" panose="020B0604020202020204" pitchFamily="34" charset="0"/>
              </a:rPr>
              <a:t>la</a:t>
            </a:r>
            <a:r>
              <a:rPr lang="fr-FR" sz="1200" dirty="0">
                <a:latin typeface="Arial" panose="020B0604020202020204" pitchFamily="34" charset="0"/>
                <a:cs typeface="Arial" panose="020B0604020202020204" pitchFamily="34" charset="0"/>
              </a:rPr>
              <a:t> </a:t>
            </a:r>
            <a:r>
              <a:rPr lang="fr-FR" sz="1200" b="1" dirty="0">
                <a:solidFill>
                  <a:srgbClr val="D33510"/>
                </a:solidFill>
                <a:latin typeface="Arial" panose="020B0604020202020204" pitchFamily="34" charset="0"/>
                <a:cs typeface="Arial" panose="020B0604020202020204" pitchFamily="34" charset="0"/>
              </a:rPr>
              <a:t>participation des publics : </a:t>
            </a:r>
            <a:r>
              <a:rPr lang="fr-FR" sz="1200" dirty="0">
                <a:latin typeface="Arial" panose="020B0604020202020204" pitchFamily="34" charset="0"/>
                <a:cs typeface="Arial" panose="020B0604020202020204" pitchFamily="34" charset="0"/>
              </a:rPr>
              <a:t>renouveler, diversifier et faire participer les publics dans le cadre d’une action de création (notion du participatif et un enjeu fort de s’adresser aux habitants)</a:t>
            </a:r>
          </a:p>
          <a:p>
            <a:pPr marL="171450" indent="-171450" algn="just">
              <a:spcAft>
                <a:spcPts val="600"/>
              </a:spcAft>
              <a:buFont typeface="Wingdings" panose="05000000000000000000" pitchFamily="2" charset="2"/>
              <a:buChar char="§"/>
            </a:pPr>
            <a:r>
              <a:rPr lang="fr-FR" sz="1200" dirty="0">
                <a:latin typeface="Arial" panose="020B0604020202020204" pitchFamily="34" charset="0"/>
                <a:cs typeface="Arial" panose="020B0604020202020204" pitchFamily="34" charset="0"/>
              </a:rPr>
              <a:t>Les objectifs relatifs aux </a:t>
            </a:r>
            <a:r>
              <a:rPr lang="fr-FR" sz="1200" b="1" dirty="0">
                <a:solidFill>
                  <a:srgbClr val="D33510"/>
                </a:solidFill>
                <a:latin typeface="Arial" panose="020B0604020202020204" pitchFamily="34" charset="0"/>
                <a:cs typeface="Arial" panose="020B0604020202020204" pitchFamily="34" charset="0"/>
              </a:rPr>
              <a:t>politiques publiques </a:t>
            </a:r>
            <a:r>
              <a:rPr lang="fr-FR" sz="1200" dirty="0">
                <a:latin typeface="Arial" panose="020B0604020202020204" pitchFamily="34" charset="0"/>
                <a:cs typeface="Arial" panose="020B0604020202020204" pitchFamily="34" charset="0"/>
              </a:rPr>
              <a:t>portées</a:t>
            </a:r>
            <a:r>
              <a:rPr lang="fr-FR" sz="1200" b="1" dirty="0">
                <a:solidFill>
                  <a:srgbClr val="D33510"/>
                </a:solidFill>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et enjeux sociétaux (insertion, inclusion, égalité, éducation du citoyen, transitions…)</a:t>
            </a:r>
          </a:p>
          <a:p>
            <a:pPr algn="just">
              <a:spcAft>
                <a:spcPts val="600"/>
              </a:spcAft>
            </a:pPr>
            <a:endParaRPr lang="fr-FR" sz="1200" b="1" dirty="0">
              <a:latin typeface="Arial" panose="020B0604020202020204" pitchFamily="34" charset="0"/>
              <a:cs typeface="Arial" panose="020B0604020202020204" pitchFamily="34" charset="0"/>
            </a:endParaRPr>
          </a:p>
          <a:p>
            <a:pPr algn="just">
              <a:spcAft>
                <a:spcPts val="600"/>
              </a:spcAft>
            </a:pPr>
            <a:r>
              <a:rPr lang="fr-FR" sz="1200" b="1" dirty="0">
                <a:latin typeface="Arial" panose="020B0604020202020204" pitchFamily="34" charset="0"/>
                <a:cs typeface="Arial" panose="020B0604020202020204" pitchFamily="34" charset="0"/>
              </a:rPr>
              <a:t>Et des enjeux relatifs aux conditions du travail artistique : </a:t>
            </a:r>
          </a:p>
          <a:p>
            <a:pPr marL="285750" indent="-285750" algn="just">
              <a:spcAft>
                <a:spcPts val="600"/>
              </a:spcAft>
              <a:buFont typeface="Arial" panose="020B0604020202020204" pitchFamily="34" charset="0"/>
              <a:buChar char="•"/>
            </a:pPr>
            <a:r>
              <a:rPr lang="fr-FR" sz="1200" b="1" dirty="0">
                <a:latin typeface="Arial" panose="020B0604020202020204" pitchFamily="34" charset="0"/>
                <a:cs typeface="Arial" panose="020B0604020202020204" pitchFamily="34" charset="0"/>
              </a:rPr>
              <a:t>Des champs esthétiques en évolution </a:t>
            </a:r>
            <a:r>
              <a:rPr lang="fr-FR" sz="1200" dirty="0">
                <a:latin typeface="Arial" panose="020B0604020202020204" pitchFamily="34" charset="0"/>
                <a:cs typeface="Arial" panose="020B0604020202020204" pitchFamily="34" charset="0"/>
              </a:rPr>
              <a:t>(musiques actuelles par exemple) </a:t>
            </a:r>
            <a:endParaRPr lang="fr-FR" sz="1200" b="1"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r>
              <a:rPr lang="fr-FR" sz="1200" b="1" dirty="0">
                <a:latin typeface="Arial" panose="020B0604020202020204" pitchFamily="34" charset="0"/>
                <a:cs typeface="Arial" panose="020B0604020202020204" pitchFamily="34" charset="0"/>
              </a:rPr>
              <a:t>Quel lien avec les pratiques amateurs ? </a:t>
            </a:r>
            <a:r>
              <a:rPr lang="fr-FR" sz="1200" dirty="0">
                <a:latin typeface="Arial" panose="020B0604020202020204" pitchFamily="34" charset="0"/>
                <a:cs typeface="Arial" panose="020B0604020202020204" pitchFamily="34" charset="0"/>
              </a:rPr>
              <a:t>Comment les repérer, les soutenir ?</a:t>
            </a:r>
            <a:endParaRPr lang="fr-FR" sz="1200" b="1"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r>
              <a:rPr lang="fr-FR" sz="1200" b="1" dirty="0">
                <a:latin typeface="Arial" panose="020B0604020202020204" pitchFamily="34" charset="0"/>
                <a:cs typeface="Arial" panose="020B0604020202020204" pitchFamily="34" charset="0"/>
              </a:rPr>
              <a:t>La professionnalisation et l’emploi des artistes</a:t>
            </a:r>
            <a:r>
              <a:rPr lang="fr-FR" sz="1200" dirty="0">
                <a:latin typeface="Arial" panose="020B0604020202020204" pitchFamily="34" charset="0"/>
                <a:cs typeface="Arial" panose="020B0604020202020204" pitchFamily="34" charset="0"/>
              </a:rPr>
              <a:t>, l’accompagnement à l’émergence et à la structuration des artistes et compagnies </a:t>
            </a:r>
          </a:p>
          <a:p>
            <a:pPr marL="285750" indent="-285750" algn="just">
              <a:spcAft>
                <a:spcPts val="600"/>
              </a:spcAft>
              <a:buFont typeface="Arial" panose="020B0604020202020204" pitchFamily="34" charset="0"/>
              <a:buChar char="•"/>
            </a:pPr>
            <a:r>
              <a:rPr lang="fr-FR" sz="1200" b="1" dirty="0">
                <a:latin typeface="Arial" panose="020B0604020202020204" pitchFamily="34" charset="0"/>
                <a:cs typeface="Arial" panose="020B0604020202020204" pitchFamily="34" charset="0"/>
              </a:rPr>
              <a:t>La présence et la disponibilité des lieux de création, </a:t>
            </a:r>
            <a:r>
              <a:rPr lang="fr-FR" sz="1200" dirty="0">
                <a:latin typeface="Arial" panose="020B0604020202020204" pitchFamily="34" charset="0"/>
                <a:cs typeface="Arial" panose="020B0604020202020204" pitchFamily="34" charset="0"/>
              </a:rPr>
              <a:t>qu’ils soient des lieux institutionnels (centres artistiques par exemple, lieux de diffusion) ou des lieux intermédiaires (tiers-lieu, établissement scolaire)</a:t>
            </a:r>
            <a:endParaRPr lang="fr-FR" sz="1200" b="1" dirty="0">
              <a:latin typeface="Arial" panose="020B0604020202020204" pitchFamily="34" charset="0"/>
              <a:cs typeface="Arial" panose="020B0604020202020204" pitchFamily="34" charset="0"/>
            </a:endParaRPr>
          </a:p>
          <a:p>
            <a:pPr algn="just">
              <a:spcAft>
                <a:spcPts val="600"/>
              </a:spcAft>
            </a:pPr>
            <a:endParaRPr lang="fr-FR" sz="1200" b="1"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endParaRPr lang="fr-FR" sz="1200" b="1"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endParaRPr lang="fr-FR" sz="1200" b="1" dirty="0">
              <a:latin typeface="Arial" panose="020B0604020202020204" pitchFamily="34" charset="0"/>
              <a:cs typeface="Arial" panose="020B0604020202020204" pitchFamily="34" charset="0"/>
            </a:endParaRPr>
          </a:p>
        </p:txBody>
      </p:sp>
      <p:sp>
        <p:nvSpPr>
          <p:cNvPr id="18" name="Title 1">
            <a:extLst>
              <a:ext uri="{FF2B5EF4-FFF2-40B4-BE49-F238E27FC236}">
                <a16:creationId xmlns:a16="http://schemas.microsoft.com/office/drawing/2014/main" id="{DE5F18D2-A8FC-4B77-8779-354B751F6566}"/>
              </a:ext>
            </a:extLst>
          </p:cNvPr>
          <p:cNvSpPr>
            <a:spLocks noGrp="1"/>
          </p:cNvSpPr>
          <p:nvPr>
            <p:ph type="title"/>
          </p:nvPr>
        </p:nvSpPr>
        <p:spPr>
          <a:xfrm>
            <a:off x="1002176" y="389748"/>
            <a:ext cx="7643213" cy="806463"/>
          </a:xfrm>
        </p:spPr>
        <p:txBody>
          <a:bodyPr/>
          <a:lstStyle/>
          <a:p>
            <a:pPr defTabSz="781995">
              <a:lnSpc>
                <a:spcPts val="3421"/>
              </a:lnSpc>
            </a:pPr>
            <a:r>
              <a:rPr lang="fr-FR" sz="2400" b="1" cap="small" dirty="0">
                <a:latin typeface="Arial" panose="020B0604020202020204" pitchFamily="34" charset="0"/>
                <a:cs typeface="Arial" panose="020B0604020202020204" pitchFamily="34" charset="0"/>
              </a:rPr>
              <a:t>Les enjeux qui entourent la création </a:t>
            </a:r>
            <a:endParaRPr lang="en-US" sz="2400" b="1" cap="smal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DE5F18D2-A8FC-4B77-8779-354B751F6566}"/>
              </a:ext>
            </a:extLst>
          </p:cNvPr>
          <p:cNvSpPr>
            <a:spLocks noGrp="1"/>
          </p:cNvSpPr>
          <p:nvPr>
            <p:ph type="title"/>
          </p:nvPr>
        </p:nvSpPr>
        <p:spPr>
          <a:xfrm>
            <a:off x="1002176" y="389748"/>
            <a:ext cx="7643213" cy="806463"/>
          </a:xfrm>
        </p:spPr>
        <p:txBody>
          <a:bodyPr/>
          <a:lstStyle/>
          <a:p>
            <a:pPr defTabSz="781995">
              <a:lnSpc>
                <a:spcPts val="3421"/>
              </a:lnSpc>
            </a:pPr>
            <a:r>
              <a:rPr lang="fr-FR" sz="2400" b="1" cap="small" dirty="0">
                <a:latin typeface="Arial" panose="020B0604020202020204" pitchFamily="34" charset="0"/>
                <a:cs typeface="Arial" panose="020B0604020202020204" pitchFamily="34" charset="0"/>
              </a:rPr>
              <a:t>Les enjeux de contractualisation avec les territoires</a:t>
            </a:r>
            <a:endParaRPr lang="en-US" sz="2400" b="1" cap="small" dirty="0">
              <a:latin typeface="Arial" panose="020B0604020202020204" pitchFamily="34" charset="0"/>
              <a:cs typeface="Arial" panose="020B0604020202020204" pitchFamily="34" charset="0"/>
            </a:endParaRPr>
          </a:p>
        </p:txBody>
      </p:sp>
      <p:sp>
        <p:nvSpPr>
          <p:cNvPr id="4" name="Espace réservé du texte 2">
            <a:extLst>
              <a:ext uri="{FF2B5EF4-FFF2-40B4-BE49-F238E27FC236}">
                <a16:creationId xmlns:a16="http://schemas.microsoft.com/office/drawing/2014/main" id="{87567CD0-87D3-45AB-8A25-5240D8CE4B1D}"/>
              </a:ext>
            </a:extLst>
          </p:cNvPr>
          <p:cNvSpPr txBox="1">
            <a:spLocks/>
          </p:cNvSpPr>
          <p:nvPr/>
        </p:nvSpPr>
        <p:spPr>
          <a:xfrm>
            <a:off x="683568" y="1700808"/>
            <a:ext cx="3888432" cy="648071"/>
          </a:xfrm>
          <a:prstGeom prst="rect">
            <a:avLst/>
          </a:prstGeom>
        </p:spPr>
        <p:txBody>
          <a:bodyPr>
            <a:normAutofit/>
          </a:bodyPr>
          <a:lstStyle>
            <a:defPPr>
              <a:defRPr lang="en-US"/>
            </a:defPPr>
            <a:lvl1pPr marL="0" algn="l" defTabSz="446684" rtl="0" eaLnBrk="1" latinLnBrk="0" hangingPunct="1">
              <a:defRPr sz="1742" kern="1200">
                <a:solidFill>
                  <a:schemeClr val="tx1"/>
                </a:solidFill>
                <a:latin typeface="+mn-lt"/>
                <a:ea typeface="+mn-ea"/>
                <a:cs typeface="+mn-cs"/>
              </a:defRPr>
            </a:lvl1pPr>
            <a:lvl2pPr marL="446684" algn="l" defTabSz="446684" rtl="0" eaLnBrk="1" latinLnBrk="0" hangingPunct="1">
              <a:defRPr sz="1742" kern="1200">
                <a:solidFill>
                  <a:schemeClr val="tx1"/>
                </a:solidFill>
                <a:latin typeface="+mn-lt"/>
                <a:ea typeface="+mn-ea"/>
                <a:cs typeface="+mn-cs"/>
              </a:defRPr>
            </a:lvl2pPr>
            <a:lvl3pPr marL="893369" algn="l" defTabSz="446684" rtl="0" eaLnBrk="1" latinLnBrk="0" hangingPunct="1">
              <a:defRPr sz="1742" kern="1200">
                <a:solidFill>
                  <a:schemeClr val="tx1"/>
                </a:solidFill>
                <a:latin typeface="+mn-lt"/>
                <a:ea typeface="+mn-ea"/>
                <a:cs typeface="+mn-cs"/>
              </a:defRPr>
            </a:lvl3pPr>
            <a:lvl4pPr marL="1340053" algn="l" defTabSz="446684" rtl="0" eaLnBrk="1" latinLnBrk="0" hangingPunct="1">
              <a:defRPr sz="1742" kern="1200">
                <a:solidFill>
                  <a:schemeClr val="tx1"/>
                </a:solidFill>
                <a:latin typeface="+mn-lt"/>
                <a:ea typeface="+mn-ea"/>
                <a:cs typeface="+mn-cs"/>
              </a:defRPr>
            </a:lvl4pPr>
            <a:lvl5pPr marL="1786736" algn="l" defTabSz="446684" rtl="0" eaLnBrk="1" latinLnBrk="0" hangingPunct="1">
              <a:defRPr sz="1742" kern="1200">
                <a:solidFill>
                  <a:schemeClr val="tx1"/>
                </a:solidFill>
                <a:latin typeface="+mn-lt"/>
                <a:ea typeface="+mn-ea"/>
                <a:cs typeface="+mn-cs"/>
              </a:defRPr>
            </a:lvl5pPr>
            <a:lvl6pPr marL="2233420" algn="l" defTabSz="446684" rtl="0" eaLnBrk="1" latinLnBrk="0" hangingPunct="1">
              <a:defRPr sz="1742" kern="1200">
                <a:solidFill>
                  <a:schemeClr val="tx1"/>
                </a:solidFill>
                <a:latin typeface="+mn-lt"/>
                <a:ea typeface="+mn-ea"/>
                <a:cs typeface="+mn-cs"/>
              </a:defRPr>
            </a:lvl6pPr>
            <a:lvl7pPr marL="2680105" algn="l" defTabSz="446684" rtl="0" eaLnBrk="1" latinLnBrk="0" hangingPunct="1">
              <a:defRPr sz="1742" kern="1200">
                <a:solidFill>
                  <a:schemeClr val="tx1"/>
                </a:solidFill>
                <a:latin typeface="+mn-lt"/>
                <a:ea typeface="+mn-ea"/>
                <a:cs typeface="+mn-cs"/>
              </a:defRPr>
            </a:lvl7pPr>
            <a:lvl8pPr marL="3126789" algn="l" defTabSz="446684" rtl="0" eaLnBrk="1" latinLnBrk="0" hangingPunct="1">
              <a:defRPr sz="1742" kern="1200">
                <a:solidFill>
                  <a:schemeClr val="tx1"/>
                </a:solidFill>
                <a:latin typeface="+mn-lt"/>
                <a:ea typeface="+mn-ea"/>
                <a:cs typeface="+mn-cs"/>
              </a:defRPr>
            </a:lvl8pPr>
            <a:lvl9pPr marL="3573473" algn="l" defTabSz="446684" rtl="0" eaLnBrk="1" latinLnBrk="0" hangingPunct="1">
              <a:defRPr sz="1742" kern="1200">
                <a:solidFill>
                  <a:schemeClr val="tx1"/>
                </a:solidFill>
                <a:latin typeface="+mn-lt"/>
                <a:ea typeface="+mn-ea"/>
                <a:cs typeface="+mn-cs"/>
              </a:defRPr>
            </a:lvl9pPr>
          </a:lstStyle>
          <a:p>
            <a:pPr algn="just">
              <a:spcAft>
                <a:spcPts val="600"/>
              </a:spcAft>
            </a:pPr>
            <a:r>
              <a:rPr lang="fr-FR" sz="1200" b="1" dirty="0">
                <a:latin typeface="Arial" panose="020B0604020202020204" pitchFamily="34" charset="0"/>
                <a:cs typeface="Arial" panose="020B0604020202020204" pitchFamily="34" charset="0"/>
              </a:rPr>
              <a:t>Une contractualisation territoriale qui peut permettre de viser : </a:t>
            </a:r>
          </a:p>
          <a:p>
            <a:pPr marL="285750" indent="-285750" algn="just">
              <a:spcAft>
                <a:spcPts val="600"/>
              </a:spcAft>
              <a:buFont typeface="Arial" panose="020B0604020202020204" pitchFamily="34" charset="0"/>
              <a:buChar char="•"/>
            </a:pPr>
            <a:endParaRPr lang="fr-FR" sz="1200" b="1" dirty="0">
              <a:latin typeface="Arial" panose="020B0604020202020204" pitchFamily="34" charset="0"/>
              <a:cs typeface="Arial" panose="020B0604020202020204" pitchFamily="34" charset="0"/>
            </a:endParaRPr>
          </a:p>
        </p:txBody>
      </p:sp>
      <p:sp>
        <p:nvSpPr>
          <p:cNvPr id="2" name="Ellipse 1">
            <a:extLst>
              <a:ext uri="{FF2B5EF4-FFF2-40B4-BE49-F238E27FC236}">
                <a16:creationId xmlns:a16="http://schemas.microsoft.com/office/drawing/2014/main" id="{AB3D7A31-1274-4B3E-8C62-F5938AB31ED2}"/>
              </a:ext>
            </a:extLst>
          </p:cNvPr>
          <p:cNvSpPr/>
          <p:nvPr/>
        </p:nvSpPr>
        <p:spPr>
          <a:xfrm>
            <a:off x="753106" y="2447888"/>
            <a:ext cx="288032" cy="288032"/>
          </a:xfrm>
          <a:prstGeom prst="ellipse">
            <a:avLst/>
          </a:prstGeom>
          <a:no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D33510"/>
                </a:solidFill>
              </a:rPr>
              <a:t>1</a:t>
            </a:r>
          </a:p>
        </p:txBody>
      </p:sp>
      <p:sp>
        <p:nvSpPr>
          <p:cNvPr id="6" name="ZoneTexte 5">
            <a:extLst>
              <a:ext uri="{FF2B5EF4-FFF2-40B4-BE49-F238E27FC236}">
                <a16:creationId xmlns:a16="http://schemas.microsoft.com/office/drawing/2014/main" id="{C3D621CB-1862-441D-B587-616C128BF7E1}"/>
              </a:ext>
            </a:extLst>
          </p:cNvPr>
          <p:cNvSpPr txBox="1"/>
          <p:nvPr/>
        </p:nvSpPr>
        <p:spPr>
          <a:xfrm>
            <a:off x="1132754" y="2420302"/>
            <a:ext cx="3384376" cy="3600986"/>
          </a:xfrm>
          <a:prstGeom prst="rect">
            <a:avLst/>
          </a:prstGeom>
          <a:noFill/>
        </p:spPr>
        <p:txBody>
          <a:bodyPr wrap="square" rtlCol="0">
            <a:spAutoFit/>
          </a:bodyPr>
          <a:lstStyle/>
          <a:p>
            <a:pPr algn="just"/>
            <a:r>
              <a:rPr lang="fr-FR" sz="1200" b="1" dirty="0">
                <a:latin typeface="Arial" panose="020B0604020202020204" pitchFamily="34" charset="0"/>
                <a:cs typeface="Arial" panose="020B0604020202020204" pitchFamily="34" charset="0"/>
              </a:rPr>
              <a:t>Une équité territoriale, </a:t>
            </a:r>
            <a:r>
              <a:rPr lang="fr-FR" sz="1200" dirty="0">
                <a:latin typeface="Arial" panose="020B0604020202020204" pitchFamily="34" charset="0"/>
                <a:cs typeface="Arial" panose="020B0604020202020204" pitchFamily="34" charset="0"/>
              </a:rPr>
              <a:t>à partir d’une lecture proactive des équilibres de l’offre culturelle, menée par exemple dans le cadre d’un </a:t>
            </a:r>
            <a:r>
              <a:rPr lang="fr-FR" sz="1200" u="sng" dirty="0">
                <a:latin typeface="Arial" panose="020B0604020202020204" pitchFamily="34" charset="0"/>
                <a:cs typeface="Arial" panose="020B0604020202020204" pitchFamily="34" charset="0"/>
              </a:rPr>
              <a:t>diagnostic culturel.</a:t>
            </a:r>
          </a:p>
          <a:p>
            <a:pPr algn="just"/>
            <a:endParaRPr lang="fr-FR" sz="1600" b="1" dirty="0">
              <a:latin typeface="Arial" panose="020B0604020202020204" pitchFamily="34" charset="0"/>
              <a:cs typeface="Arial" panose="020B0604020202020204" pitchFamily="34" charset="0"/>
            </a:endParaRPr>
          </a:p>
          <a:p>
            <a:pPr algn="just"/>
            <a:endParaRPr lang="fr-FR" sz="1600" b="1" dirty="0">
              <a:latin typeface="Arial" panose="020B0604020202020204" pitchFamily="34" charset="0"/>
              <a:cs typeface="Arial" panose="020B0604020202020204" pitchFamily="34" charset="0"/>
            </a:endParaRPr>
          </a:p>
          <a:p>
            <a:pPr algn="just"/>
            <a:r>
              <a:rPr lang="fr-FR" sz="1200" dirty="0">
                <a:latin typeface="Arial" panose="020B0604020202020204" pitchFamily="34" charset="0"/>
                <a:cs typeface="Arial" panose="020B0604020202020204" pitchFamily="34" charset="0"/>
              </a:rPr>
              <a:t>Des </a:t>
            </a:r>
            <a:r>
              <a:rPr lang="fr-FR" sz="1200" b="1" dirty="0">
                <a:latin typeface="Arial" panose="020B0604020202020204" pitchFamily="34" charset="0"/>
                <a:cs typeface="Arial" panose="020B0604020202020204" pitchFamily="34" charset="0"/>
              </a:rPr>
              <a:t>objectifs lisibles, partagé</a:t>
            </a:r>
            <a:r>
              <a:rPr lang="fr-FR" sz="1200" dirty="0">
                <a:latin typeface="Arial" panose="020B0604020202020204" pitchFamily="34" charset="0"/>
                <a:cs typeface="Arial" panose="020B0604020202020204" pitchFamily="34" charset="0"/>
              </a:rPr>
              <a:t>s et prenant en compte d’une part les </a:t>
            </a:r>
            <a:r>
              <a:rPr lang="fr-FR" sz="1200" u="sng" dirty="0">
                <a:latin typeface="Arial" panose="020B0604020202020204" pitchFamily="34" charset="0"/>
                <a:cs typeface="Arial" panose="020B0604020202020204" pitchFamily="34" charset="0"/>
              </a:rPr>
              <a:t>spécificités des territoires communautaires </a:t>
            </a:r>
            <a:r>
              <a:rPr lang="fr-FR" sz="1200" dirty="0">
                <a:latin typeface="Arial" panose="020B0604020202020204" pitchFamily="34" charset="0"/>
                <a:cs typeface="Arial" panose="020B0604020202020204" pitchFamily="34" charset="0"/>
              </a:rPr>
              <a:t>et la </a:t>
            </a:r>
            <a:r>
              <a:rPr lang="fr-FR" sz="1200" u="sng" dirty="0">
                <a:latin typeface="Arial" panose="020B0604020202020204" pitchFamily="34" charset="0"/>
                <a:cs typeface="Arial" panose="020B0604020202020204" pitchFamily="34" charset="0"/>
              </a:rPr>
              <a:t>cohérence</a:t>
            </a:r>
            <a:r>
              <a:rPr lang="fr-FR" sz="1200" dirty="0">
                <a:latin typeface="Arial" panose="020B0604020202020204" pitchFamily="34" charset="0"/>
                <a:cs typeface="Arial" panose="020B0604020202020204" pitchFamily="34" charset="0"/>
              </a:rPr>
              <a:t> de l’action culturelle à l’échelle départementale</a:t>
            </a:r>
          </a:p>
          <a:p>
            <a:pPr algn="just"/>
            <a:endParaRPr lang="fr-FR" sz="1200" dirty="0">
              <a:latin typeface="Arial" panose="020B0604020202020204" pitchFamily="34" charset="0"/>
              <a:cs typeface="Arial" panose="020B0604020202020204" pitchFamily="34" charset="0"/>
            </a:endParaRPr>
          </a:p>
          <a:p>
            <a:pPr algn="just"/>
            <a:endParaRPr lang="fr-FR" sz="1200" dirty="0">
              <a:latin typeface="Arial" panose="020B0604020202020204" pitchFamily="34" charset="0"/>
              <a:cs typeface="Arial" panose="020B0604020202020204" pitchFamily="34" charset="0"/>
            </a:endParaRPr>
          </a:p>
          <a:p>
            <a:pPr algn="just"/>
            <a:endParaRPr lang="fr-FR" sz="1200" dirty="0">
              <a:latin typeface="Arial" panose="020B0604020202020204" pitchFamily="34" charset="0"/>
              <a:cs typeface="Arial" panose="020B0604020202020204" pitchFamily="34" charset="0"/>
            </a:endParaRPr>
          </a:p>
          <a:p>
            <a:pPr algn="just"/>
            <a:r>
              <a:rPr lang="fr-FR" sz="1200" dirty="0">
                <a:latin typeface="Arial" panose="020B0604020202020204" pitchFamily="34" charset="0"/>
                <a:cs typeface="Arial" panose="020B0604020202020204" pitchFamily="34" charset="0"/>
              </a:rPr>
              <a:t>Des</a:t>
            </a:r>
            <a:r>
              <a:rPr lang="fr-FR" sz="1200" b="1" dirty="0">
                <a:latin typeface="Arial" panose="020B0604020202020204" pitchFamily="34" charset="0"/>
                <a:cs typeface="Arial" panose="020B0604020202020204" pitchFamily="34" charset="0"/>
              </a:rPr>
              <a:t> actions pérennisées </a:t>
            </a:r>
            <a:r>
              <a:rPr lang="fr-FR" sz="1200" dirty="0">
                <a:latin typeface="Arial" panose="020B0604020202020204" pitchFamily="34" charset="0"/>
                <a:cs typeface="Arial" panose="020B0604020202020204" pitchFamily="34" charset="0"/>
              </a:rPr>
              <a:t>dans le cadre d’une feuille de route partagée, bénéficiant d’un pilotage sur le plan technique et politique et de ressources dédiées.</a:t>
            </a:r>
          </a:p>
          <a:p>
            <a:pPr algn="just"/>
            <a:r>
              <a:rPr lang="fr-FR" sz="1600" b="1" dirty="0">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F3E1FD80-3977-4D65-8609-1BD6D529B0A4}"/>
              </a:ext>
            </a:extLst>
          </p:cNvPr>
          <p:cNvSpPr/>
          <p:nvPr/>
        </p:nvSpPr>
        <p:spPr>
          <a:xfrm>
            <a:off x="5436096" y="2558801"/>
            <a:ext cx="3487279" cy="2862322"/>
          </a:xfrm>
          <a:prstGeom prst="rect">
            <a:avLst/>
          </a:prstGeom>
        </p:spPr>
        <p:txBody>
          <a:bodyPr wrap="square">
            <a:spAutoFit/>
          </a:bodyPr>
          <a:lstStyle/>
          <a:p>
            <a:pPr marL="285750" indent="-285750">
              <a:buFont typeface="Wingdings" panose="05000000000000000000" pitchFamily="2" charset="2"/>
              <a:buChar char="§"/>
            </a:pPr>
            <a:r>
              <a:rPr lang="fr-FR" sz="1200" b="1" dirty="0">
                <a:latin typeface="Arial" panose="020B0604020202020204" pitchFamily="34" charset="0"/>
                <a:cs typeface="Arial" panose="020B0604020202020204" pitchFamily="34" charset="0"/>
              </a:rPr>
              <a:t>Un questionnement sur une prise de compétence « culture » par les intercommunalités</a:t>
            </a:r>
          </a:p>
          <a:p>
            <a:pPr marL="285750" indent="-285750">
              <a:buFont typeface="Wingdings" panose="05000000000000000000" pitchFamily="2" charset="2"/>
              <a:buChar char="§"/>
            </a:pPr>
            <a:endParaRPr lang="fr-FR" sz="12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fr-FR" sz="1200" b="1" dirty="0">
                <a:latin typeface="Arial" panose="020B0604020202020204" pitchFamily="34" charset="0"/>
                <a:cs typeface="Arial" panose="020B0604020202020204" pitchFamily="34" charset="0"/>
              </a:rPr>
              <a:t>La mise en place d’une instance de dialogue facilitant la gestion d’une compétence culture partagée</a:t>
            </a:r>
            <a:r>
              <a:rPr lang="fr-FR" sz="1200" dirty="0">
                <a:latin typeface="Arial" panose="020B0604020202020204" pitchFamily="34" charset="0"/>
                <a:cs typeface="Arial" panose="020B0604020202020204" pitchFamily="34" charset="0"/>
              </a:rPr>
              <a:t> (entre Département, DRAC, intercommunalités et communes)</a:t>
            </a:r>
          </a:p>
          <a:p>
            <a:pPr marL="285750" indent="-285750">
              <a:buFont typeface="Wingdings" panose="05000000000000000000" pitchFamily="2" charset="2"/>
              <a:buChar char="§"/>
            </a:pPr>
            <a:endParaRPr lang="fr-FR" sz="1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fr-FR" sz="1200" b="1" dirty="0">
                <a:latin typeface="Arial" panose="020B0604020202020204" pitchFamily="34" charset="0"/>
                <a:cs typeface="Arial" panose="020B0604020202020204" pitchFamily="34" charset="0"/>
              </a:rPr>
              <a:t>Une articulation avec d’autres contrats territoriaux </a:t>
            </a:r>
            <a:r>
              <a:rPr lang="fr-FR" sz="1200" dirty="0">
                <a:latin typeface="Arial" panose="020B0604020202020204" pitchFamily="34" charset="0"/>
                <a:cs typeface="Arial" panose="020B0604020202020204" pitchFamily="34" charset="0"/>
              </a:rPr>
              <a:t>(CTL, CTEAC) </a:t>
            </a:r>
          </a:p>
          <a:p>
            <a:pPr marL="285750" indent="-285750">
              <a:buFont typeface="Wingdings" panose="05000000000000000000" pitchFamily="2" charset="2"/>
              <a:buChar char="§"/>
            </a:pPr>
            <a:endParaRPr lang="fr-FR" sz="12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fr-FR" sz="12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fr-FR" sz="1200" b="1" dirty="0">
              <a:latin typeface="Arial" panose="020B0604020202020204" pitchFamily="34" charset="0"/>
              <a:cs typeface="Arial" panose="020B0604020202020204" pitchFamily="34" charset="0"/>
            </a:endParaRPr>
          </a:p>
        </p:txBody>
      </p:sp>
      <p:sp>
        <p:nvSpPr>
          <p:cNvPr id="7" name="Flèche : droite 6">
            <a:extLst>
              <a:ext uri="{FF2B5EF4-FFF2-40B4-BE49-F238E27FC236}">
                <a16:creationId xmlns:a16="http://schemas.microsoft.com/office/drawing/2014/main" id="{DDF99166-786C-4506-81E7-63AF337AA54C}"/>
              </a:ext>
            </a:extLst>
          </p:cNvPr>
          <p:cNvSpPr/>
          <p:nvPr/>
        </p:nvSpPr>
        <p:spPr>
          <a:xfrm>
            <a:off x="4860032" y="1778993"/>
            <a:ext cx="28803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0" name="Espace réservé du texte 2">
            <a:extLst>
              <a:ext uri="{FF2B5EF4-FFF2-40B4-BE49-F238E27FC236}">
                <a16:creationId xmlns:a16="http://schemas.microsoft.com/office/drawing/2014/main" id="{ACD886C2-89FC-4C42-9188-3BB954540975}"/>
              </a:ext>
            </a:extLst>
          </p:cNvPr>
          <p:cNvSpPr txBox="1">
            <a:spLocks/>
          </p:cNvSpPr>
          <p:nvPr/>
        </p:nvSpPr>
        <p:spPr>
          <a:xfrm>
            <a:off x="5364088" y="1700807"/>
            <a:ext cx="2016224" cy="288033"/>
          </a:xfrm>
          <a:prstGeom prst="rect">
            <a:avLst/>
          </a:prstGeom>
        </p:spPr>
        <p:txBody>
          <a:bodyPr>
            <a:normAutofit/>
          </a:bodyPr>
          <a:lstStyle>
            <a:defPPr>
              <a:defRPr lang="en-US"/>
            </a:defPPr>
            <a:lvl1pPr marL="0" algn="l" defTabSz="446684" rtl="0" eaLnBrk="1" latinLnBrk="0" hangingPunct="1">
              <a:defRPr sz="1742" kern="1200">
                <a:solidFill>
                  <a:schemeClr val="tx1"/>
                </a:solidFill>
                <a:latin typeface="+mn-lt"/>
                <a:ea typeface="+mn-ea"/>
                <a:cs typeface="+mn-cs"/>
              </a:defRPr>
            </a:lvl1pPr>
            <a:lvl2pPr marL="446684" algn="l" defTabSz="446684" rtl="0" eaLnBrk="1" latinLnBrk="0" hangingPunct="1">
              <a:defRPr sz="1742" kern="1200">
                <a:solidFill>
                  <a:schemeClr val="tx1"/>
                </a:solidFill>
                <a:latin typeface="+mn-lt"/>
                <a:ea typeface="+mn-ea"/>
                <a:cs typeface="+mn-cs"/>
              </a:defRPr>
            </a:lvl2pPr>
            <a:lvl3pPr marL="893369" algn="l" defTabSz="446684" rtl="0" eaLnBrk="1" latinLnBrk="0" hangingPunct="1">
              <a:defRPr sz="1742" kern="1200">
                <a:solidFill>
                  <a:schemeClr val="tx1"/>
                </a:solidFill>
                <a:latin typeface="+mn-lt"/>
                <a:ea typeface="+mn-ea"/>
                <a:cs typeface="+mn-cs"/>
              </a:defRPr>
            </a:lvl3pPr>
            <a:lvl4pPr marL="1340053" algn="l" defTabSz="446684" rtl="0" eaLnBrk="1" latinLnBrk="0" hangingPunct="1">
              <a:defRPr sz="1742" kern="1200">
                <a:solidFill>
                  <a:schemeClr val="tx1"/>
                </a:solidFill>
                <a:latin typeface="+mn-lt"/>
                <a:ea typeface="+mn-ea"/>
                <a:cs typeface="+mn-cs"/>
              </a:defRPr>
            </a:lvl4pPr>
            <a:lvl5pPr marL="1786736" algn="l" defTabSz="446684" rtl="0" eaLnBrk="1" latinLnBrk="0" hangingPunct="1">
              <a:defRPr sz="1742" kern="1200">
                <a:solidFill>
                  <a:schemeClr val="tx1"/>
                </a:solidFill>
                <a:latin typeface="+mn-lt"/>
                <a:ea typeface="+mn-ea"/>
                <a:cs typeface="+mn-cs"/>
              </a:defRPr>
            </a:lvl5pPr>
            <a:lvl6pPr marL="2233420" algn="l" defTabSz="446684" rtl="0" eaLnBrk="1" latinLnBrk="0" hangingPunct="1">
              <a:defRPr sz="1742" kern="1200">
                <a:solidFill>
                  <a:schemeClr val="tx1"/>
                </a:solidFill>
                <a:latin typeface="+mn-lt"/>
                <a:ea typeface="+mn-ea"/>
                <a:cs typeface="+mn-cs"/>
              </a:defRPr>
            </a:lvl6pPr>
            <a:lvl7pPr marL="2680105" algn="l" defTabSz="446684" rtl="0" eaLnBrk="1" latinLnBrk="0" hangingPunct="1">
              <a:defRPr sz="1742" kern="1200">
                <a:solidFill>
                  <a:schemeClr val="tx1"/>
                </a:solidFill>
                <a:latin typeface="+mn-lt"/>
                <a:ea typeface="+mn-ea"/>
                <a:cs typeface="+mn-cs"/>
              </a:defRPr>
            </a:lvl7pPr>
            <a:lvl8pPr marL="3126789" algn="l" defTabSz="446684" rtl="0" eaLnBrk="1" latinLnBrk="0" hangingPunct="1">
              <a:defRPr sz="1742" kern="1200">
                <a:solidFill>
                  <a:schemeClr val="tx1"/>
                </a:solidFill>
                <a:latin typeface="+mn-lt"/>
                <a:ea typeface="+mn-ea"/>
                <a:cs typeface="+mn-cs"/>
              </a:defRPr>
            </a:lvl8pPr>
            <a:lvl9pPr marL="3573473" algn="l" defTabSz="446684" rtl="0" eaLnBrk="1" latinLnBrk="0" hangingPunct="1">
              <a:defRPr sz="1742" kern="1200">
                <a:solidFill>
                  <a:schemeClr val="tx1"/>
                </a:solidFill>
                <a:latin typeface="+mn-lt"/>
                <a:ea typeface="+mn-ea"/>
                <a:cs typeface="+mn-cs"/>
              </a:defRPr>
            </a:lvl9pPr>
          </a:lstStyle>
          <a:p>
            <a:pPr algn="just">
              <a:spcAft>
                <a:spcPts val="600"/>
              </a:spcAft>
            </a:pPr>
            <a:r>
              <a:rPr lang="fr-FR" sz="1200" b="1" dirty="0">
                <a:latin typeface="Arial" panose="020B0604020202020204" pitchFamily="34" charset="0"/>
                <a:cs typeface="Arial" panose="020B0604020202020204" pitchFamily="34" charset="0"/>
              </a:rPr>
              <a:t>Et peut mener à </a:t>
            </a:r>
          </a:p>
        </p:txBody>
      </p:sp>
      <p:sp>
        <p:nvSpPr>
          <p:cNvPr id="11" name="Ellipse 10">
            <a:extLst>
              <a:ext uri="{FF2B5EF4-FFF2-40B4-BE49-F238E27FC236}">
                <a16:creationId xmlns:a16="http://schemas.microsoft.com/office/drawing/2014/main" id="{F922A71D-390E-4D5B-A5C6-80C8FE051B44}"/>
              </a:ext>
            </a:extLst>
          </p:cNvPr>
          <p:cNvSpPr/>
          <p:nvPr/>
        </p:nvSpPr>
        <p:spPr>
          <a:xfrm>
            <a:off x="765005" y="3845946"/>
            <a:ext cx="288032" cy="288032"/>
          </a:xfrm>
          <a:prstGeom prst="ellipse">
            <a:avLst/>
          </a:prstGeom>
          <a:no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D33510"/>
                </a:solidFill>
              </a:rPr>
              <a:t>2</a:t>
            </a:r>
          </a:p>
        </p:txBody>
      </p:sp>
      <p:sp>
        <p:nvSpPr>
          <p:cNvPr id="12" name="Ellipse 11">
            <a:extLst>
              <a:ext uri="{FF2B5EF4-FFF2-40B4-BE49-F238E27FC236}">
                <a16:creationId xmlns:a16="http://schemas.microsoft.com/office/drawing/2014/main" id="{A1F6AE42-A5CA-4DEC-A583-2906EB3C8228}"/>
              </a:ext>
            </a:extLst>
          </p:cNvPr>
          <p:cNvSpPr/>
          <p:nvPr/>
        </p:nvSpPr>
        <p:spPr>
          <a:xfrm>
            <a:off x="789852" y="5217149"/>
            <a:ext cx="288032" cy="288032"/>
          </a:xfrm>
          <a:prstGeom prst="ellipse">
            <a:avLst/>
          </a:prstGeom>
          <a:no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D33510"/>
                </a:solidFill>
              </a:rPr>
              <a:t>3</a:t>
            </a:r>
          </a:p>
        </p:txBody>
      </p:sp>
      <p:cxnSp>
        <p:nvCxnSpPr>
          <p:cNvPr id="8" name="Connecteur droit 7">
            <a:extLst>
              <a:ext uri="{FF2B5EF4-FFF2-40B4-BE49-F238E27FC236}">
                <a16:creationId xmlns:a16="http://schemas.microsoft.com/office/drawing/2014/main" id="{7846551F-53C4-4E33-93C7-EB8506D7E443}"/>
              </a:ext>
            </a:extLst>
          </p:cNvPr>
          <p:cNvCxnSpPr>
            <a:cxnSpLocks/>
          </p:cNvCxnSpPr>
          <p:nvPr/>
        </p:nvCxnSpPr>
        <p:spPr>
          <a:xfrm>
            <a:off x="5268105" y="2096232"/>
            <a:ext cx="41113" cy="3573400"/>
          </a:xfrm>
          <a:prstGeom prst="line">
            <a:avLst/>
          </a:prstGeom>
          <a:ln>
            <a:solidFill>
              <a:srgbClr val="D3351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89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8716"/>
            <a:ext cx="7798264" cy="1143000"/>
          </a:xfrm>
        </p:spPr>
        <p:txBody>
          <a:bodyPr/>
          <a:lstStyle/>
          <a:p>
            <a:r>
              <a:rPr lang="fr-FR" sz="2400" b="1" cap="small" dirty="0">
                <a:latin typeface="Arial" panose="020B0604020202020204" pitchFamily="34" charset="0"/>
                <a:cs typeface="Arial" panose="020B0604020202020204" pitchFamily="34" charset="0"/>
              </a:rPr>
              <a:t>Rappel de l’architecture du précédent schéma culture 2018-2021 </a:t>
            </a:r>
          </a:p>
        </p:txBody>
      </p:sp>
      <p:sp>
        <p:nvSpPr>
          <p:cNvPr id="3" name="Rectangle 2">
            <a:extLst>
              <a:ext uri="{FF2B5EF4-FFF2-40B4-BE49-F238E27FC236}">
                <a16:creationId xmlns:a16="http://schemas.microsoft.com/office/drawing/2014/main" id="{D4C9E38B-6745-4C5C-A2F9-F104A9CE2271}"/>
              </a:ext>
            </a:extLst>
          </p:cNvPr>
          <p:cNvSpPr/>
          <p:nvPr/>
        </p:nvSpPr>
        <p:spPr>
          <a:xfrm>
            <a:off x="467544" y="1484784"/>
            <a:ext cx="5717243" cy="4431983"/>
          </a:xfrm>
          <a:prstGeom prst="rect">
            <a:avLst/>
          </a:prstGeom>
          <a:noFill/>
        </p:spPr>
        <p:txBody>
          <a:bodyPr wrap="square">
            <a:spAutoFit/>
          </a:bodyPr>
          <a:lstStyle/>
          <a:p>
            <a:pPr marL="0" lvl="2">
              <a:buClr>
                <a:srgbClr val="C6007E"/>
              </a:buClr>
            </a:pPr>
            <a:r>
              <a:rPr lang="fr-FR" sz="1400" b="1" dirty="0">
                <a:solidFill>
                  <a:srgbClr val="B73720"/>
                </a:solidFill>
                <a:latin typeface="Arial" panose="020B0604020202020204" pitchFamily="34" charset="0"/>
                <a:cs typeface="Arial" panose="020B0604020202020204" pitchFamily="34" charset="0"/>
              </a:rPr>
              <a:t>Axe 1 : Encourager et accompagner la montée en compétence culturelle ainsi que la qualité</a:t>
            </a:r>
          </a:p>
          <a:p>
            <a:pPr marL="0" lvl="2">
              <a:buClr>
                <a:srgbClr val="C6007E"/>
              </a:buClr>
            </a:pPr>
            <a:endParaRPr lang="fr-FR" sz="1400" b="1" dirty="0">
              <a:solidFill>
                <a:srgbClr val="B73720"/>
              </a:solidFill>
              <a:latin typeface="Arial" panose="020B0604020202020204" pitchFamily="34" charset="0"/>
              <a:cs typeface="Arial" panose="020B0604020202020204" pitchFamily="34" charset="0"/>
            </a:endParaRPr>
          </a:p>
          <a:p>
            <a:pPr marL="358775" lvl="2" indent="-358775">
              <a:spcAft>
                <a:spcPts val="600"/>
              </a:spcAft>
              <a:buClr>
                <a:srgbClr val="B73720"/>
              </a:buClr>
              <a:buFont typeface="Wingdings" panose="05000000000000000000" pitchFamily="2" charset="2"/>
              <a:buChar char="à"/>
            </a:pPr>
            <a:r>
              <a:rPr lang="fr-FR" sz="1400" dirty="0"/>
              <a:t>Expertise partagée entre les 4 directions culturelles</a:t>
            </a:r>
          </a:p>
          <a:p>
            <a:pPr marL="358775" lvl="2" indent="-358775">
              <a:spcAft>
                <a:spcPts val="600"/>
              </a:spcAft>
              <a:buClr>
                <a:srgbClr val="B73720"/>
              </a:buClr>
              <a:buFont typeface="Wingdings" panose="05000000000000000000" pitchFamily="2" charset="2"/>
              <a:buChar char="à"/>
            </a:pPr>
            <a:r>
              <a:rPr lang="fr-FR" sz="1400" dirty="0"/>
              <a:t>Expertise externe </a:t>
            </a:r>
          </a:p>
          <a:p>
            <a:pPr marL="0" lvl="2">
              <a:buClr>
                <a:srgbClr val="C6007E"/>
              </a:buClr>
            </a:pPr>
            <a:endParaRPr lang="fr-FR" sz="800" dirty="0"/>
          </a:p>
          <a:p>
            <a:pPr marL="0" lvl="2">
              <a:buClr>
                <a:srgbClr val="C6007E"/>
              </a:buClr>
            </a:pPr>
            <a:endParaRPr lang="fr-FR" sz="800" dirty="0"/>
          </a:p>
          <a:p>
            <a:pPr marL="0" lvl="2">
              <a:buClr>
                <a:srgbClr val="C6007E"/>
              </a:buClr>
            </a:pPr>
            <a:r>
              <a:rPr lang="fr-FR" sz="1400" b="1" dirty="0">
                <a:solidFill>
                  <a:srgbClr val="B73720"/>
                </a:solidFill>
                <a:latin typeface="Arial" panose="020B0604020202020204" pitchFamily="34" charset="0"/>
                <a:cs typeface="Arial" panose="020B0604020202020204" pitchFamily="34" charset="0"/>
              </a:rPr>
              <a:t>Axe 2 : Renforcer l'équité et l'accessibilité aux lieux, aux pratiques et aux données culturelles</a:t>
            </a:r>
          </a:p>
          <a:p>
            <a:pPr marL="0" lvl="2">
              <a:buClr>
                <a:srgbClr val="C6007E"/>
              </a:buClr>
            </a:pPr>
            <a:endParaRPr lang="fr-FR" sz="1200" dirty="0"/>
          </a:p>
          <a:p>
            <a:pPr marL="358775" lvl="2" indent="-358775">
              <a:spcAft>
                <a:spcPts val="600"/>
              </a:spcAft>
              <a:buClr>
                <a:srgbClr val="B73720"/>
              </a:buClr>
              <a:buFont typeface="Wingdings" panose="05000000000000000000" pitchFamily="2" charset="2"/>
              <a:buChar char="à"/>
            </a:pPr>
            <a:r>
              <a:rPr lang="fr-FR" sz="1400" dirty="0">
                <a:sym typeface="Wingdings" panose="05000000000000000000" pitchFamily="2" charset="2"/>
              </a:rPr>
              <a:t>Publics empêchés </a:t>
            </a:r>
          </a:p>
          <a:p>
            <a:pPr marL="358775" lvl="2" indent="-358775">
              <a:spcAft>
                <a:spcPts val="600"/>
              </a:spcAft>
              <a:buClr>
                <a:srgbClr val="B73720"/>
              </a:buClr>
              <a:buFont typeface="Wingdings" panose="05000000000000000000" pitchFamily="2" charset="2"/>
              <a:buChar char="à"/>
            </a:pPr>
            <a:r>
              <a:rPr lang="fr-FR" sz="1400" dirty="0">
                <a:sym typeface="Wingdings" panose="05000000000000000000" pitchFamily="2" charset="2"/>
              </a:rPr>
              <a:t>Culture pour tous et partout </a:t>
            </a:r>
          </a:p>
          <a:p>
            <a:pPr marL="171450" lvl="2" indent="-171450">
              <a:buClr>
                <a:srgbClr val="C6007E"/>
              </a:buClr>
              <a:buFont typeface="Wingdings" panose="05000000000000000000" pitchFamily="2" charset="2"/>
              <a:buChar char="à"/>
            </a:pPr>
            <a:endParaRPr lang="fr-FR" sz="800" dirty="0"/>
          </a:p>
          <a:p>
            <a:pPr marL="0" lvl="2">
              <a:buClr>
                <a:srgbClr val="C6007E"/>
              </a:buClr>
            </a:pPr>
            <a:r>
              <a:rPr lang="fr-FR" sz="1400" b="1" dirty="0">
                <a:solidFill>
                  <a:srgbClr val="B73720"/>
                </a:solidFill>
                <a:latin typeface="Arial" panose="020B0604020202020204" pitchFamily="34" charset="0"/>
                <a:cs typeface="Arial" panose="020B0604020202020204" pitchFamily="34" charset="0"/>
              </a:rPr>
              <a:t>Axe 3 : Dynamiser la vie culturelle sur le territoire par le patrimoine, les arts visuels et les arts vivants</a:t>
            </a:r>
          </a:p>
          <a:p>
            <a:pPr marL="0" lvl="2">
              <a:buClr>
                <a:srgbClr val="C6007E"/>
              </a:buClr>
            </a:pPr>
            <a:endParaRPr lang="fr-FR" sz="800" dirty="0"/>
          </a:p>
          <a:p>
            <a:pPr marL="0" lvl="2">
              <a:buClr>
                <a:srgbClr val="C6007E"/>
              </a:buClr>
            </a:pPr>
            <a:endParaRPr lang="fr-FR" sz="1200" b="1" dirty="0">
              <a:solidFill>
                <a:srgbClr val="6D2077"/>
              </a:solidFill>
              <a:latin typeface="Arial" panose="020B0604020202020204" pitchFamily="34" charset="0"/>
              <a:cs typeface="Arial" panose="020B0604020202020204" pitchFamily="34" charset="0"/>
            </a:endParaRPr>
          </a:p>
          <a:p>
            <a:pPr marL="358775" lvl="2" indent="-358775">
              <a:spcAft>
                <a:spcPts val="600"/>
              </a:spcAft>
              <a:buClr>
                <a:srgbClr val="B73720"/>
              </a:buClr>
              <a:buFont typeface="Wingdings" panose="05000000000000000000" pitchFamily="2" charset="2"/>
              <a:buChar char="à"/>
            </a:pPr>
            <a:r>
              <a:rPr lang="fr-FR" sz="1400" dirty="0"/>
              <a:t>Transversalités de champs culturels</a:t>
            </a:r>
          </a:p>
          <a:p>
            <a:pPr marL="358775" lvl="2" indent="-358775">
              <a:spcAft>
                <a:spcPts val="600"/>
              </a:spcAft>
              <a:buClr>
                <a:srgbClr val="B73720"/>
              </a:buClr>
              <a:buFont typeface="Wingdings" panose="05000000000000000000" pitchFamily="2" charset="2"/>
              <a:buChar char="à"/>
            </a:pPr>
            <a:r>
              <a:rPr lang="fr-FR" sz="1400" dirty="0"/>
              <a:t>Politique du patrimoine affichée</a:t>
            </a:r>
          </a:p>
          <a:p>
            <a:pPr marL="358775" lvl="2" indent="-358775">
              <a:spcAft>
                <a:spcPts val="600"/>
              </a:spcAft>
              <a:buClr>
                <a:srgbClr val="B73720"/>
              </a:buClr>
              <a:buFont typeface="Wingdings" panose="05000000000000000000" pitchFamily="2" charset="2"/>
              <a:buChar char="à"/>
            </a:pPr>
            <a:r>
              <a:rPr lang="fr-FR" sz="1400" dirty="0"/>
              <a:t>Qualité et lisibilité de l'offre culturelle</a:t>
            </a:r>
            <a:endParaRPr lang="fr-FR" sz="1200" b="1" dirty="0">
              <a:solidFill>
                <a:srgbClr val="6D20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483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525963"/>
          </a:xfrm>
        </p:spPr>
        <p:txBody>
          <a:bodyPr/>
          <a:lstStyle/>
          <a:p>
            <a:pPr marL="0" indent="0" algn="ctr">
              <a:spcBef>
                <a:spcPts val="1200"/>
              </a:spcBef>
              <a:buNone/>
            </a:pPr>
            <a:r>
              <a:rPr lang="fr-FR" b="1" dirty="0"/>
              <a:t>Premiers échanges sur les grands enjeux pour le nouveau schéma </a:t>
            </a:r>
          </a:p>
          <a:p>
            <a:pPr marL="0" indent="0" algn="ctr">
              <a:buNone/>
            </a:pPr>
            <a:endParaRPr lang="fr-FR" sz="2400" b="1" i="1" dirty="0"/>
          </a:p>
          <a:p>
            <a:pPr marL="0" indent="0" algn="ctr">
              <a:buNone/>
            </a:pPr>
            <a:endParaRPr lang="fr-FR" sz="2400" b="1" i="1" dirty="0"/>
          </a:p>
          <a:p>
            <a:pPr marL="0" indent="0" algn="ctr">
              <a:buNone/>
            </a:pPr>
            <a:r>
              <a:rPr lang="fr-FR" sz="2400" b="1" i="1" dirty="0"/>
              <a:t>Votre regard et contribution</a:t>
            </a:r>
            <a:endParaRPr lang="fr-FR" b="1" dirty="0"/>
          </a:p>
        </p:txBody>
      </p:sp>
    </p:spTree>
    <p:extLst>
      <p:ext uri="{BB962C8B-B14F-4D97-AF65-F5344CB8AC3E}">
        <p14:creationId xmlns:p14="http://schemas.microsoft.com/office/powerpoint/2010/main" val="1736621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bwMode="auto">
          <a:xfrm>
            <a:off x="806497" y="504224"/>
            <a:ext cx="6645823" cy="596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1pPr>
            <a:lvl2pPr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2pPr>
            <a:lvl3pPr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3pPr>
            <a:lvl4pPr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4pPr>
            <a:lvl5pPr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5pPr>
            <a:lvl6pPr marL="457200"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6pPr>
            <a:lvl7pPr marL="914400"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7pPr>
            <a:lvl8pPr marL="1371600"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8pPr>
            <a:lvl9pPr marL="1828800" algn="ctr" rtl="0" eaLnBrk="1" fontAlgn="base" hangingPunct="1">
              <a:lnSpc>
                <a:spcPct val="70000"/>
              </a:lnSpc>
              <a:spcBef>
                <a:spcPct val="0"/>
              </a:spcBef>
              <a:spcAft>
                <a:spcPct val="0"/>
              </a:spcAft>
              <a:defRPr sz="5400">
                <a:solidFill>
                  <a:srgbClr val="003087"/>
                </a:solidFill>
                <a:latin typeface="KPMG Extralight" panose="020B0303030202040204" pitchFamily="34" charset="0"/>
                <a:ea typeface="KPMG Extralight" panose="020B0303030202040204" pitchFamily="34" charset="0"/>
                <a:cs typeface="KPMG Extralight" panose="020B0303030202040204" pitchFamily="34" charset="0"/>
              </a:defRPr>
            </a:lvl9pPr>
          </a:lstStyle>
          <a:p>
            <a:pPr algn="l" defTabSz="829544"/>
            <a:r>
              <a:rPr lang="fr-FR" sz="4899" kern="0" dirty="0"/>
              <a:t>Présentation de l’outil Klaxoon, plateforme numérique de co-construction</a:t>
            </a:r>
          </a:p>
        </p:txBody>
      </p:sp>
      <p:sp>
        <p:nvSpPr>
          <p:cNvPr id="15" name="Espace réservé du texte 5">
            <a:extLst>
              <a:ext uri="{FF2B5EF4-FFF2-40B4-BE49-F238E27FC236}">
                <a16:creationId xmlns:a16="http://schemas.microsoft.com/office/drawing/2014/main" id="{E5170CA8-A768-4753-87B3-65FBA420EDEF}"/>
              </a:ext>
            </a:extLst>
          </p:cNvPr>
          <p:cNvSpPr txBox="1">
            <a:spLocks/>
          </p:cNvSpPr>
          <p:nvPr/>
        </p:nvSpPr>
        <p:spPr>
          <a:xfrm>
            <a:off x="899592" y="1744215"/>
            <a:ext cx="7200800" cy="3974601"/>
          </a:xfrm>
          <a:prstGeom prst="rect">
            <a:avLst/>
          </a:prstGeom>
        </p:spPr>
        <p:txBody>
          <a:bodyPr vert="horz" lIns="0" tIns="0" rIns="0" bIns="0" rtlCol="0" anchor="t" anchorCtr="0">
            <a:noAutofit/>
          </a:bodyPr>
          <a:lstStyle>
            <a:lvl1pPr marL="0" indent="0" algn="l" defTabSz="685800" rtl="0" eaLnBrk="1" latinLnBrk="0" hangingPunct="1">
              <a:lnSpc>
                <a:spcPct val="90000"/>
              </a:lnSpc>
              <a:spcBef>
                <a:spcPts val="1200"/>
              </a:spcBef>
              <a:buFont typeface="Arial" panose="020B0604020202020204" pitchFamily="34" charset="0"/>
              <a:buNone/>
              <a:defRPr sz="1800" kern="1200">
                <a:solidFill>
                  <a:schemeClr val="bg2"/>
                </a:solidFill>
                <a:latin typeface="+mn-lt"/>
                <a:ea typeface="+mn-ea"/>
                <a:cs typeface="+mn-cs"/>
              </a:defRPr>
            </a:lvl1pPr>
            <a:lvl2pPr marL="0" indent="0" algn="l" defTabSz="685800" rtl="0" eaLnBrk="1" latinLnBrk="0" hangingPunct="1">
              <a:lnSpc>
                <a:spcPct val="90000"/>
              </a:lnSpc>
              <a:spcBef>
                <a:spcPts val="1200"/>
              </a:spcBef>
              <a:buFont typeface="Arial" panose="020B0604020202020204" pitchFamily="34" charset="0"/>
              <a:buNone/>
              <a:defRPr sz="1600" b="1" kern="1200" cap="all" baseline="0">
                <a:solidFill>
                  <a:schemeClr val="tx2"/>
                </a:solidFill>
                <a:latin typeface="+mn-lt"/>
                <a:ea typeface="+mn-ea"/>
                <a:cs typeface="+mn-cs"/>
              </a:defRPr>
            </a:lvl2pPr>
            <a:lvl3pPr marL="0" indent="0" algn="l" defTabSz="685800" rtl="0" eaLnBrk="1" latinLnBrk="0" hangingPunct="1">
              <a:lnSpc>
                <a:spcPct val="90000"/>
              </a:lnSpc>
              <a:spcBef>
                <a:spcPts val="600"/>
              </a:spcBef>
              <a:buFont typeface="Arial" panose="020B0604020202020204" pitchFamily="34" charset="0"/>
              <a:buNone/>
              <a:defRPr sz="1400" kern="1200">
                <a:solidFill>
                  <a:schemeClr val="bg2"/>
                </a:solidFill>
                <a:latin typeface="+mn-lt"/>
                <a:ea typeface="+mn-ea"/>
                <a:cs typeface="+mn-cs"/>
              </a:defRPr>
            </a:lvl3pPr>
            <a:lvl4pPr marL="360000" indent="-180000" algn="l" defTabSz="685800" rtl="0" eaLnBrk="1" latinLnBrk="0" hangingPunct="1">
              <a:lnSpc>
                <a:spcPct val="90000"/>
              </a:lnSpc>
              <a:spcBef>
                <a:spcPts val="500"/>
              </a:spcBef>
              <a:buClr>
                <a:schemeClr val="tx2"/>
              </a:buClr>
              <a:buSzPct val="65000"/>
              <a:buFont typeface="Wingdings 2" panose="05020102010507070707" pitchFamily="18" charset="2"/>
              <a:buChar char=""/>
              <a:defRPr sz="1400" kern="1200">
                <a:solidFill>
                  <a:schemeClr val="bg2"/>
                </a:solidFill>
                <a:latin typeface="+mn-lt"/>
                <a:ea typeface="+mn-ea"/>
                <a:cs typeface="+mn-cs"/>
              </a:defRPr>
            </a:lvl4pPr>
            <a:lvl5pPr marL="540000" indent="-180000" algn="l" defTabSz="685800" rtl="0" eaLnBrk="1" latinLnBrk="0" hangingPunct="1">
              <a:lnSpc>
                <a:spcPct val="90000"/>
              </a:lnSpc>
              <a:spcBef>
                <a:spcPts val="500"/>
              </a:spcBef>
              <a:buClr>
                <a:schemeClr val="bg2"/>
              </a:buClr>
              <a:buSzPct val="65000"/>
              <a:buFont typeface="Wingdings 2" panose="05020102010507070707" pitchFamily="18" charset="2"/>
              <a:buChar char=""/>
              <a:defRPr sz="1200" kern="1200">
                <a:solidFill>
                  <a:schemeClr val="bg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3" indent="0" algn="just">
              <a:lnSpc>
                <a:spcPct val="100000"/>
              </a:lnSpc>
              <a:spcBef>
                <a:spcPts val="0"/>
              </a:spcBef>
              <a:spcAft>
                <a:spcPts val="450"/>
              </a:spcAft>
              <a:buClr>
                <a:srgbClr val="AF0E1A"/>
              </a:buClr>
              <a:buNone/>
            </a:pPr>
            <a:r>
              <a:rPr lang="fr-FR" dirty="0">
                <a:solidFill>
                  <a:prstClr val="black"/>
                </a:solidFill>
              </a:rPr>
              <a:t>La plateforme numérique interactive KLAXOON permet aux participants de contribuer via leur portable, une tablette ou leur ordinateur lors des sessions de travail en distanciel. </a:t>
            </a:r>
          </a:p>
          <a:p>
            <a:pPr>
              <a:lnSpc>
                <a:spcPct val="100000"/>
              </a:lnSpc>
              <a:spcBef>
                <a:spcPts val="0"/>
              </a:spcBef>
            </a:pPr>
            <a:r>
              <a:rPr lang="fr-FR" sz="1400" b="1" dirty="0">
                <a:solidFill>
                  <a:prstClr val="black"/>
                </a:solidFill>
              </a:rPr>
              <a:t>Nous vous proposons d’utiliser cet outil afin de recueillir vos remarques sur le schéma en cours, ses réussites et ses difficultés, et sur les enjeux pour le prochain schéma culture.</a:t>
            </a:r>
          </a:p>
          <a:p>
            <a:pPr>
              <a:lnSpc>
                <a:spcPct val="100000"/>
              </a:lnSpc>
              <a:spcBef>
                <a:spcPts val="0"/>
              </a:spcBef>
            </a:pPr>
            <a:endParaRPr lang="fr-FR" sz="1400" b="1" dirty="0">
              <a:solidFill>
                <a:prstClr val="black"/>
              </a:solidFill>
            </a:endParaRPr>
          </a:p>
          <a:p>
            <a:pPr>
              <a:lnSpc>
                <a:spcPct val="100000"/>
              </a:lnSpc>
              <a:spcBef>
                <a:spcPts val="0"/>
              </a:spcBef>
            </a:pPr>
            <a:r>
              <a:rPr lang="fr-FR" sz="1400" b="1" dirty="0">
                <a:solidFill>
                  <a:prstClr val="black"/>
                </a:solidFill>
              </a:rPr>
              <a:t>Nous vous inviterons à vous connecter sur le site </a:t>
            </a:r>
            <a:r>
              <a:rPr lang="fr-FR" sz="1400" dirty="0">
                <a:solidFill>
                  <a:prstClr val="black"/>
                </a:solidFill>
              </a:rPr>
              <a:t>(</a:t>
            </a:r>
            <a:r>
              <a:rPr lang="fr-FR" sz="1400" dirty="0">
                <a:solidFill>
                  <a:prstClr val="black"/>
                </a:solidFill>
                <a:hlinkClick r:id="rId2">
                  <a:extLst>
                    <a:ext uri="{A12FA001-AC4F-418D-AE19-62706E023703}">
                      <ahyp:hlinkClr xmlns:ahyp="http://schemas.microsoft.com/office/drawing/2018/hyperlinkcolor" val="tx"/>
                    </a:ext>
                  </a:extLst>
                </a:hlinkClick>
              </a:rPr>
              <a:t>https://app.klaxoon.com</a:t>
            </a:r>
            <a:r>
              <a:rPr lang="fr-FR" sz="1400" dirty="0">
                <a:solidFill>
                  <a:prstClr val="black"/>
                </a:solidFill>
              </a:rPr>
              <a:t>) avec un </a:t>
            </a:r>
            <a:r>
              <a:rPr lang="fr-FR" sz="1400" b="1" dirty="0">
                <a:solidFill>
                  <a:prstClr val="black"/>
                </a:solidFill>
              </a:rPr>
              <a:t>code dédié.</a:t>
            </a:r>
          </a:p>
          <a:p>
            <a:pPr marL="354720" indent="-354720">
              <a:buFont typeface="Arial" panose="020B0604020202020204" pitchFamily="34" charset="0"/>
              <a:buChar char="•"/>
            </a:pPr>
            <a:endParaRPr lang="fr-FR" sz="1400" dirty="0">
              <a:latin typeface="Arial" panose="020B0604020202020204" pitchFamily="34" charset="0"/>
              <a:cs typeface="Arial" panose="020B0604020202020204" pitchFamily="34" charset="0"/>
            </a:endParaRPr>
          </a:p>
          <a:p>
            <a:r>
              <a:rPr lang="fr-FR" sz="1400" dirty="0">
                <a:solidFill>
                  <a:srgbClr val="003087"/>
                </a:solidFill>
                <a:latin typeface="Univers LT Std 45 Light"/>
                <a:cs typeface="Univers LT Std 45 Light"/>
              </a:rPr>
              <a:t> </a:t>
            </a:r>
            <a:endParaRPr lang="fr-FR" sz="1400" dirty="0"/>
          </a:p>
          <a:p>
            <a:pPr>
              <a:lnSpc>
                <a:spcPct val="100000"/>
              </a:lnSpc>
              <a:spcBef>
                <a:spcPts val="0"/>
              </a:spcBef>
            </a:pPr>
            <a:endParaRPr lang="fr-FR" sz="1400" b="1" dirty="0">
              <a:solidFill>
                <a:srgbClr val="00338D"/>
              </a:solidFill>
            </a:endParaRPr>
          </a:p>
          <a:p>
            <a:pPr marL="483304" algn="just">
              <a:lnSpc>
                <a:spcPct val="100000"/>
              </a:lnSpc>
              <a:spcBef>
                <a:spcPts val="450"/>
              </a:spcBef>
              <a:spcAft>
                <a:spcPts val="450"/>
              </a:spcAft>
            </a:pPr>
            <a:endParaRPr lang="fr-FR" sz="1400" dirty="0">
              <a:solidFill>
                <a:srgbClr val="00338D"/>
              </a:solidFill>
            </a:endParaRPr>
          </a:p>
          <a:p>
            <a:pPr lvl="3" indent="0" algn="just">
              <a:lnSpc>
                <a:spcPct val="100000"/>
              </a:lnSpc>
              <a:spcBef>
                <a:spcPts val="0"/>
              </a:spcBef>
              <a:spcAft>
                <a:spcPts val="450"/>
              </a:spcAft>
              <a:buClr>
                <a:srgbClr val="AF0E1A"/>
              </a:buClr>
              <a:buNone/>
            </a:pPr>
            <a:endParaRPr lang="fr-FR" dirty="0">
              <a:solidFill>
                <a:srgbClr val="00338D"/>
              </a:solidFill>
            </a:endParaRPr>
          </a:p>
        </p:txBody>
      </p:sp>
      <p:pic>
        <p:nvPicPr>
          <p:cNvPr id="19" name="Image 18"/>
          <p:cNvPicPr>
            <a:picLocks noChangeAspect="1"/>
          </p:cNvPicPr>
          <p:nvPr/>
        </p:nvPicPr>
        <p:blipFill>
          <a:blip r:embed="rId3"/>
          <a:stretch>
            <a:fillRect/>
          </a:stretch>
        </p:blipFill>
        <p:spPr>
          <a:xfrm>
            <a:off x="2269401" y="3429000"/>
            <a:ext cx="4605197" cy="3030772"/>
          </a:xfrm>
          <a:prstGeom prst="rect">
            <a:avLst/>
          </a:prstGeom>
          <a:ln>
            <a:solidFill>
              <a:sysClr val="windowText" lastClr="000000"/>
            </a:solidFill>
          </a:ln>
        </p:spPr>
      </p:pic>
    </p:spTree>
    <p:extLst>
      <p:ext uri="{BB962C8B-B14F-4D97-AF65-F5344CB8AC3E}">
        <p14:creationId xmlns:p14="http://schemas.microsoft.com/office/powerpoint/2010/main" val="3301293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99" y="2175577"/>
            <a:ext cx="6339500" cy="1143000"/>
          </a:xfrm>
        </p:spPr>
        <p:txBody>
          <a:bodyPr/>
          <a:lstStyle/>
          <a:p>
            <a:r>
              <a:rPr lang="fr-FR" sz="2400" b="1" cap="small" dirty="0">
                <a:latin typeface="Arial" panose="020B0604020202020204" pitchFamily="34" charset="0"/>
                <a:cs typeface="Arial" panose="020B0604020202020204" pitchFamily="34" charset="0"/>
              </a:rPr>
              <a:t>Activité 1 : Ce que le précédent schéma culture a généré </a:t>
            </a:r>
          </a:p>
        </p:txBody>
      </p:sp>
      <p:graphicFrame>
        <p:nvGraphicFramePr>
          <p:cNvPr id="4" name="Diagramme 3">
            <a:extLst>
              <a:ext uri="{FF2B5EF4-FFF2-40B4-BE49-F238E27FC236}">
                <a16:creationId xmlns:a16="http://schemas.microsoft.com/office/drawing/2014/main" id="{F588B6CE-AC07-4C2C-A841-CE3CBAEAD877}"/>
              </a:ext>
            </a:extLst>
          </p:cNvPr>
          <p:cNvGraphicFramePr/>
          <p:nvPr/>
        </p:nvGraphicFramePr>
        <p:xfrm>
          <a:off x="243279" y="3392361"/>
          <a:ext cx="8712968"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 name="Picture 2">
            <a:extLst>
              <a:ext uri="{FF2B5EF4-FFF2-40B4-BE49-F238E27FC236}">
                <a16:creationId xmlns:a16="http://schemas.microsoft.com/office/drawing/2014/main" id="{5227C5C1-3D3B-46A7-B6B0-B687C9AF29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7785" y="434950"/>
            <a:ext cx="2741482" cy="114300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32">
            <a:extLst>
              <a:ext uri="{FF2B5EF4-FFF2-40B4-BE49-F238E27FC236}">
                <a16:creationId xmlns:a16="http://schemas.microsoft.com/office/drawing/2014/main" id="{5D54FABC-1F0C-4817-915C-57EF9DAF8F28}"/>
              </a:ext>
            </a:extLst>
          </p:cNvPr>
          <p:cNvGrpSpPr>
            <a:grpSpLocks noChangeAspect="1"/>
          </p:cNvGrpSpPr>
          <p:nvPr/>
        </p:nvGrpSpPr>
        <p:grpSpPr bwMode="auto">
          <a:xfrm>
            <a:off x="7740352" y="-724"/>
            <a:ext cx="1314248" cy="1104424"/>
            <a:chOff x="3075" y="223"/>
            <a:chExt cx="1497" cy="1258"/>
          </a:xfrm>
        </p:grpSpPr>
        <p:sp>
          <p:nvSpPr>
            <p:cNvPr id="19" name="AutoShape 31">
              <a:extLst>
                <a:ext uri="{FF2B5EF4-FFF2-40B4-BE49-F238E27FC236}">
                  <a16:creationId xmlns:a16="http://schemas.microsoft.com/office/drawing/2014/main" id="{2C1F92A5-05AF-495C-9DC2-F960F72669CE}"/>
                </a:ext>
              </a:extLst>
            </p:cNvPr>
            <p:cNvSpPr>
              <a:spLocks noChangeAspect="1" noChangeArrowheads="1" noTextEdit="1"/>
            </p:cNvSpPr>
            <p:nvPr/>
          </p:nvSpPr>
          <p:spPr bwMode="auto">
            <a:xfrm>
              <a:off x="3075" y="223"/>
              <a:ext cx="1497" cy="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0" name="Freeform 34">
              <a:extLst>
                <a:ext uri="{FF2B5EF4-FFF2-40B4-BE49-F238E27FC236}">
                  <a16:creationId xmlns:a16="http://schemas.microsoft.com/office/drawing/2014/main" id="{E6779945-F726-4780-883B-B27CCD0097F2}"/>
                </a:ext>
              </a:extLst>
            </p:cNvPr>
            <p:cNvSpPr>
              <a:spLocks/>
            </p:cNvSpPr>
            <p:nvPr/>
          </p:nvSpPr>
          <p:spPr bwMode="auto">
            <a:xfrm>
              <a:off x="3196" y="882"/>
              <a:ext cx="420" cy="404"/>
            </a:xfrm>
            <a:custGeom>
              <a:avLst/>
              <a:gdLst>
                <a:gd name="T0" fmla="*/ 445 w 584"/>
                <a:gd name="T1" fmla="*/ 506 h 561"/>
                <a:gd name="T2" fmla="*/ 328 w 584"/>
                <a:gd name="T3" fmla="*/ 537 h 561"/>
                <a:gd name="T4" fmla="*/ 55 w 584"/>
                <a:gd name="T5" fmla="*/ 372 h 561"/>
                <a:gd name="T6" fmla="*/ 24 w 584"/>
                <a:gd name="T7" fmla="*/ 255 h 561"/>
                <a:gd name="T8" fmla="*/ 139 w 584"/>
                <a:gd name="T9" fmla="*/ 56 h 561"/>
                <a:gd name="T10" fmla="*/ 257 w 584"/>
                <a:gd name="T11" fmla="*/ 24 h 561"/>
                <a:gd name="T12" fmla="*/ 529 w 584"/>
                <a:gd name="T13" fmla="*/ 189 h 561"/>
                <a:gd name="T14" fmla="*/ 560 w 584"/>
                <a:gd name="T15" fmla="*/ 306 h 561"/>
                <a:gd name="T16" fmla="*/ 445 w 584"/>
                <a:gd name="T17" fmla="*/ 50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4" h="561">
                  <a:moveTo>
                    <a:pt x="445" y="506"/>
                  </a:moveTo>
                  <a:cubicBezTo>
                    <a:pt x="421" y="547"/>
                    <a:pt x="369" y="561"/>
                    <a:pt x="328" y="537"/>
                  </a:cubicBezTo>
                  <a:cubicBezTo>
                    <a:pt x="55" y="372"/>
                    <a:pt x="55" y="372"/>
                    <a:pt x="55" y="372"/>
                  </a:cubicBezTo>
                  <a:cubicBezTo>
                    <a:pt x="14" y="349"/>
                    <a:pt x="0" y="296"/>
                    <a:pt x="24" y="255"/>
                  </a:cubicBezTo>
                  <a:cubicBezTo>
                    <a:pt x="139" y="56"/>
                    <a:pt x="139" y="56"/>
                    <a:pt x="139" y="56"/>
                  </a:cubicBezTo>
                  <a:cubicBezTo>
                    <a:pt x="163" y="15"/>
                    <a:pt x="216" y="0"/>
                    <a:pt x="257" y="24"/>
                  </a:cubicBezTo>
                  <a:cubicBezTo>
                    <a:pt x="529" y="189"/>
                    <a:pt x="529" y="189"/>
                    <a:pt x="529" y="189"/>
                  </a:cubicBezTo>
                  <a:cubicBezTo>
                    <a:pt x="570" y="213"/>
                    <a:pt x="584" y="265"/>
                    <a:pt x="560" y="306"/>
                  </a:cubicBezTo>
                  <a:lnTo>
                    <a:pt x="445" y="506"/>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1" name="Freeform 35">
              <a:extLst>
                <a:ext uri="{FF2B5EF4-FFF2-40B4-BE49-F238E27FC236}">
                  <a16:creationId xmlns:a16="http://schemas.microsoft.com/office/drawing/2014/main" id="{84492245-E530-452D-8BEE-0B99A8CE0F41}"/>
                </a:ext>
              </a:extLst>
            </p:cNvPr>
            <p:cNvSpPr>
              <a:spLocks/>
            </p:cNvSpPr>
            <p:nvPr/>
          </p:nvSpPr>
          <p:spPr bwMode="auto">
            <a:xfrm>
              <a:off x="3204" y="870"/>
              <a:ext cx="183" cy="246"/>
            </a:xfrm>
            <a:custGeom>
              <a:avLst/>
              <a:gdLst>
                <a:gd name="T0" fmla="*/ 111 w 255"/>
                <a:gd name="T1" fmla="*/ 25 h 342"/>
                <a:gd name="T2" fmla="*/ 0 w 255"/>
                <a:gd name="T3" fmla="*/ 0 h 342"/>
                <a:gd name="T4" fmla="*/ 0 w 255"/>
                <a:gd name="T5" fmla="*/ 258 h 342"/>
                <a:gd name="T6" fmla="*/ 84 w 255"/>
                <a:gd name="T7" fmla="*/ 342 h 342"/>
                <a:gd name="T8" fmla="*/ 240 w 255"/>
                <a:gd name="T9" fmla="*/ 342 h 342"/>
                <a:gd name="T10" fmla="*/ 255 w 255"/>
                <a:gd name="T11" fmla="*/ 256 h 342"/>
                <a:gd name="T12" fmla="*/ 111 w 255"/>
                <a:gd name="T13" fmla="*/ 25 h 342"/>
              </a:gdLst>
              <a:ahLst/>
              <a:cxnLst>
                <a:cxn ang="0">
                  <a:pos x="T0" y="T1"/>
                </a:cxn>
                <a:cxn ang="0">
                  <a:pos x="T2" y="T3"/>
                </a:cxn>
                <a:cxn ang="0">
                  <a:pos x="T4" y="T5"/>
                </a:cxn>
                <a:cxn ang="0">
                  <a:pos x="T6" y="T7"/>
                </a:cxn>
                <a:cxn ang="0">
                  <a:pos x="T8" y="T9"/>
                </a:cxn>
                <a:cxn ang="0">
                  <a:pos x="T10" y="T11"/>
                </a:cxn>
                <a:cxn ang="0">
                  <a:pos x="T12" y="T13"/>
                </a:cxn>
              </a:cxnLst>
              <a:rect l="0" t="0" r="r" b="b"/>
              <a:pathLst>
                <a:path w="255" h="342">
                  <a:moveTo>
                    <a:pt x="111" y="25"/>
                  </a:moveTo>
                  <a:cubicBezTo>
                    <a:pt x="0" y="0"/>
                    <a:pt x="0" y="0"/>
                    <a:pt x="0" y="0"/>
                  </a:cubicBezTo>
                  <a:cubicBezTo>
                    <a:pt x="0" y="258"/>
                    <a:pt x="0" y="258"/>
                    <a:pt x="0" y="258"/>
                  </a:cubicBezTo>
                  <a:cubicBezTo>
                    <a:pt x="0" y="304"/>
                    <a:pt x="38" y="342"/>
                    <a:pt x="84" y="342"/>
                  </a:cubicBezTo>
                  <a:cubicBezTo>
                    <a:pt x="240" y="342"/>
                    <a:pt x="240" y="342"/>
                    <a:pt x="240" y="342"/>
                  </a:cubicBezTo>
                  <a:cubicBezTo>
                    <a:pt x="249" y="315"/>
                    <a:pt x="255" y="286"/>
                    <a:pt x="255" y="256"/>
                  </a:cubicBezTo>
                  <a:cubicBezTo>
                    <a:pt x="255" y="155"/>
                    <a:pt x="196" y="66"/>
                    <a:pt x="111" y="25"/>
                  </a:cubicBez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2" name="Freeform 36">
              <a:extLst>
                <a:ext uri="{FF2B5EF4-FFF2-40B4-BE49-F238E27FC236}">
                  <a16:creationId xmlns:a16="http://schemas.microsoft.com/office/drawing/2014/main" id="{C38D333F-12D4-468B-A593-357661C6C82D}"/>
                </a:ext>
              </a:extLst>
            </p:cNvPr>
            <p:cNvSpPr>
              <a:spLocks/>
            </p:cNvSpPr>
            <p:nvPr/>
          </p:nvSpPr>
          <p:spPr bwMode="auto">
            <a:xfrm>
              <a:off x="3204" y="732"/>
              <a:ext cx="80" cy="420"/>
            </a:xfrm>
            <a:custGeom>
              <a:avLst/>
              <a:gdLst>
                <a:gd name="T0" fmla="*/ 111 w 111"/>
                <a:gd name="T1" fmla="*/ 519 h 583"/>
                <a:gd name="T2" fmla="*/ 55 w 111"/>
                <a:gd name="T3" fmla="*/ 575 h 583"/>
                <a:gd name="T4" fmla="*/ 55 w 111"/>
                <a:gd name="T5" fmla="*/ 583 h 583"/>
                <a:gd name="T6" fmla="*/ 0 w 111"/>
                <a:gd name="T7" fmla="*/ 519 h 583"/>
                <a:gd name="T8" fmla="*/ 0 w 111"/>
                <a:gd name="T9" fmla="*/ 55 h 583"/>
                <a:gd name="T10" fmla="*/ 55 w 111"/>
                <a:gd name="T11" fmla="*/ 0 h 583"/>
                <a:gd name="T12" fmla="*/ 55 w 111"/>
                <a:gd name="T13" fmla="*/ 0 h 583"/>
                <a:gd name="T14" fmla="*/ 111 w 111"/>
                <a:gd name="T15" fmla="*/ 55 h 583"/>
                <a:gd name="T16" fmla="*/ 111 w 111"/>
                <a:gd name="T17" fmla="*/ 519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583">
                  <a:moveTo>
                    <a:pt x="111" y="519"/>
                  </a:moveTo>
                  <a:cubicBezTo>
                    <a:pt x="111" y="550"/>
                    <a:pt x="86" y="575"/>
                    <a:pt x="55" y="575"/>
                  </a:cubicBezTo>
                  <a:cubicBezTo>
                    <a:pt x="55" y="583"/>
                    <a:pt x="55" y="583"/>
                    <a:pt x="55" y="583"/>
                  </a:cubicBezTo>
                  <a:cubicBezTo>
                    <a:pt x="25" y="583"/>
                    <a:pt x="0" y="550"/>
                    <a:pt x="0" y="519"/>
                  </a:cubicBezTo>
                  <a:cubicBezTo>
                    <a:pt x="0" y="55"/>
                    <a:pt x="0" y="55"/>
                    <a:pt x="0" y="55"/>
                  </a:cubicBezTo>
                  <a:cubicBezTo>
                    <a:pt x="0" y="25"/>
                    <a:pt x="25" y="0"/>
                    <a:pt x="55" y="0"/>
                  </a:cubicBezTo>
                  <a:cubicBezTo>
                    <a:pt x="55" y="0"/>
                    <a:pt x="55" y="0"/>
                    <a:pt x="55" y="0"/>
                  </a:cubicBezTo>
                  <a:cubicBezTo>
                    <a:pt x="86" y="0"/>
                    <a:pt x="111" y="25"/>
                    <a:pt x="111" y="55"/>
                  </a:cubicBezTo>
                  <a:lnTo>
                    <a:pt x="111" y="519"/>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3" name="Freeform 37">
              <a:extLst>
                <a:ext uri="{FF2B5EF4-FFF2-40B4-BE49-F238E27FC236}">
                  <a16:creationId xmlns:a16="http://schemas.microsoft.com/office/drawing/2014/main" id="{E2F73B68-CFBC-47D7-978E-0A8F06D25840}"/>
                </a:ext>
              </a:extLst>
            </p:cNvPr>
            <p:cNvSpPr>
              <a:spLocks/>
            </p:cNvSpPr>
            <p:nvPr/>
          </p:nvSpPr>
          <p:spPr bwMode="auto">
            <a:xfrm>
              <a:off x="3215" y="748"/>
              <a:ext cx="57" cy="43"/>
            </a:xfrm>
            <a:custGeom>
              <a:avLst/>
              <a:gdLst>
                <a:gd name="T0" fmla="*/ 79 w 79"/>
                <a:gd name="T1" fmla="*/ 60 h 60"/>
                <a:gd name="T2" fmla="*/ 79 w 79"/>
                <a:gd name="T3" fmla="*/ 25 h 60"/>
                <a:gd name="T4" fmla="*/ 54 w 79"/>
                <a:gd name="T5" fmla="*/ 0 h 60"/>
                <a:gd name="T6" fmla="*/ 25 w 79"/>
                <a:gd name="T7" fmla="*/ 0 h 60"/>
                <a:gd name="T8" fmla="*/ 0 w 79"/>
                <a:gd name="T9" fmla="*/ 25 h 60"/>
                <a:gd name="T10" fmla="*/ 0 w 79"/>
                <a:gd name="T11" fmla="*/ 60 h 60"/>
                <a:gd name="T12" fmla="*/ 79 w 7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79" h="60">
                  <a:moveTo>
                    <a:pt x="79" y="60"/>
                  </a:moveTo>
                  <a:cubicBezTo>
                    <a:pt x="79" y="25"/>
                    <a:pt x="79" y="25"/>
                    <a:pt x="79" y="25"/>
                  </a:cubicBezTo>
                  <a:cubicBezTo>
                    <a:pt x="79" y="11"/>
                    <a:pt x="68" y="0"/>
                    <a:pt x="54" y="0"/>
                  </a:cubicBezTo>
                  <a:cubicBezTo>
                    <a:pt x="25" y="0"/>
                    <a:pt x="25" y="0"/>
                    <a:pt x="25" y="0"/>
                  </a:cubicBezTo>
                  <a:cubicBezTo>
                    <a:pt x="11" y="0"/>
                    <a:pt x="0" y="11"/>
                    <a:pt x="0" y="25"/>
                  </a:cubicBezTo>
                  <a:cubicBezTo>
                    <a:pt x="0" y="60"/>
                    <a:pt x="0" y="60"/>
                    <a:pt x="0" y="60"/>
                  </a:cubicBezTo>
                  <a:lnTo>
                    <a:pt x="79" y="60"/>
                  </a:lnTo>
                  <a:close/>
                </a:path>
              </a:pathLst>
            </a:custGeom>
            <a:solidFill>
              <a:srgbClr val="F9D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4" name="Freeform 38">
              <a:extLst>
                <a:ext uri="{FF2B5EF4-FFF2-40B4-BE49-F238E27FC236}">
                  <a16:creationId xmlns:a16="http://schemas.microsoft.com/office/drawing/2014/main" id="{2A2E8B50-E423-461A-B8A4-25AA7475796D}"/>
                </a:ext>
              </a:extLst>
            </p:cNvPr>
            <p:cNvSpPr>
              <a:spLocks/>
            </p:cNvSpPr>
            <p:nvPr/>
          </p:nvSpPr>
          <p:spPr bwMode="auto">
            <a:xfrm>
              <a:off x="3124" y="1111"/>
              <a:ext cx="328" cy="369"/>
            </a:xfrm>
            <a:custGeom>
              <a:avLst/>
              <a:gdLst>
                <a:gd name="T0" fmla="*/ 0 w 455"/>
                <a:gd name="T1" fmla="*/ 324 h 512"/>
                <a:gd name="T2" fmla="*/ 237 w 455"/>
                <a:gd name="T3" fmla="*/ 512 h 512"/>
                <a:gd name="T4" fmla="*/ 455 w 455"/>
                <a:gd name="T5" fmla="*/ 161 h 512"/>
                <a:gd name="T6" fmla="*/ 201 w 455"/>
                <a:gd name="T7" fmla="*/ 0 h 512"/>
                <a:gd name="T8" fmla="*/ 0 w 455"/>
                <a:gd name="T9" fmla="*/ 324 h 512"/>
              </a:gdLst>
              <a:ahLst/>
              <a:cxnLst>
                <a:cxn ang="0">
                  <a:pos x="T0" y="T1"/>
                </a:cxn>
                <a:cxn ang="0">
                  <a:pos x="T2" y="T3"/>
                </a:cxn>
                <a:cxn ang="0">
                  <a:pos x="T4" y="T5"/>
                </a:cxn>
                <a:cxn ang="0">
                  <a:pos x="T6" y="T7"/>
                </a:cxn>
                <a:cxn ang="0">
                  <a:pos x="T8" y="T9"/>
                </a:cxn>
              </a:cxnLst>
              <a:rect l="0" t="0" r="r" b="b"/>
              <a:pathLst>
                <a:path w="455" h="512">
                  <a:moveTo>
                    <a:pt x="0" y="324"/>
                  </a:moveTo>
                  <a:cubicBezTo>
                    <a:pt x="47" y="366"/>
                    <a:pt x="205" y="496"/>
                    <a:pt x="237" y="512"/>
                  </a:cubicBezTo>
                  <a:cubicBezTo>
                    <a:pt x="455" y="161"/>
                    <a:pt x="455" y="161"/>
                    <a:pt x="455" y="161"/>
                  </a:cubicBezTo>
                  <a:cubicBezTo>
                    <a:pt x="201" y="0"/>
                    <a:pt x="201" y="0"/>
                    <a:pt x="201" y="0"/>
                  </a:cubicBezTo>
                  <a:lnTo>
                    <a:pt x="0" y="324"/>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5" name="Freeform 39">
              <a:extLst>
                <a:ext uri="{FF2B5EF4-FFF2-40B4-BE49-F238E27FC236}">
                  <a16:creationId xmlns:a16="http://schemas.microsoft.com/office/drawing/2014/main" id="{D0A00648-1656-4639-88AA-3012FB400C24}"/>
                </a:ext>
              </a:extLst>
            </p:cNvPr>
            <p:cNvSpPr>
              <a:spLocks/>
            </p:cNvSpPr>
            <p:nvPr/>
          </p:nvSpPr>
          <p:spPr bwMode="auto">
            <a:xfrm>
              <a:off x="3284" y="474"/>
              <a:ext cx="816" cy="637"/>
            </a:xfrm>
            <a:custGeom>
              <a:avLst/>
              <a:gdLst>
                <a:gd name="T0" fmla="*/ 1134 w 1134"/>
                <a:gd name="T1" fmla="*/ 819 h 884"/>
                <a:gd name="T2" fmla="*/ 1070 w 1134"/>
                <a:gd name="T3" fmla="*/ 884 h 884"/>
                <a:gd name="T4" fmla="*/ 65 w 1134"/>
                <a:gd name="T5" fmla="*/ 884 h 884"/>
                <a:gd name="T6" fmla="*/ 0 w 1134"/>
                <a:gd name="T7" fmla="*/ 819 h 884"/>
                <a:gd name="T8" fmla="*/ 0 w 1134"/>
                <a:gd name="T9" fmla="*/ 64 h 884"/>
                <a:gd name="T10" fmla="*/ 65 w 1134"/>
                <a:gd name="T11" fmla="*/ 0 h 884"/>
                <a:gd name="T12" fmla="*/ 1070 w 1134"/>
                <a:gd name="T13" fmla="*/ 0 h 884"/>
                <a:gd name="T14" fmla="*/ 1134 w 1134"/>
                <a:gd name="T15" fmla="*/ 64 h 884"/>
                <a:gd name="T16" fmla="*/ 1134 w 1134"/>
                <a:gd name="T17" fmla="*/ 819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4" h="884">
                  <a:moveTo>
                    <a:pt x="1134" y="819"/>
                  </a:moveTo>
                  <a:cubicBezTo>
                    <a:pt x="1134" y="855"/>
                    <a:pt x="1105" y="884"/>
                    <a:pt x="1070" y="884"/>
                  </a:cubicBezTo>
                  <a:cubicBezTo>
                    <a:pt x="65" y="884"/>
                    <a:pt x="65" y="884"/>
                    <a:pt x="65" y="884"/>
                  </a:cubicBezTo>
                  <a:cubicBezTo>
                    <a:pt x="29" y="884"/>
                    <a:pt x="0" y="855"/>
                    <a:pt x="0" y="819"/>
                  </a:cubicBezTo>
                  <a:cubicBezTo>
                    <a:pt x="0" y="64"/>
                    <a:pt x="0" y="64"/>
                    <a:pt x="0" y="64"/>
                  </a:cubicBezTo>
                  <a:cubicBezTo>
                    <a:pt x="0" y="29"/>
                    <a:pt x="29" y="0"/>
                    <a:pt x="65" y="0"/>
                  </a:cubicBezTo>
                  <a:cubicBezTo>
                    <a:pt x="1070" y="0"/>
                    <a:pt x="1070" y="0"/>
                    <a:pt x="1070" y="0"/>
                  </a:cubicBezTo>
                  <a:cubicBezTo>
                    <a:pt x="1105" y="0"/>
                    <a:pt x="1134" y="29"/>
                    <a:pt x="1134" y="64"/>
                  </a:cubicBezTo>
                  <a:lnTo>
                    <a:pt x="1134" y="819"/>
                  </a:lnTo>
                  <a:close/>
                </a:path>
              </a:pathLst>
            </a:custGeom>
            <a:solidFill>
              <a:srgbClr val="183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6" name="Rectangle 40">
              <a:extLst>
                <a:ext uri="{FF2B5EF4-FFF2-40B4-BE49-F238E27FC236}">
                  <a16:creationId xmlns:a16="http://schemas.microsoft.com/office/drawing/2014/main" id="{08BCDA97-1E6E-4892-86C6-FDFD080BC246}"/>
                </a:ext>
              </a:extLst>
            </p:cNvPr>
            <p:cNvSpPr>
              <a:spLocks noChangeArrowheads="1"/>
            </p:cNvSpPr>
            <p:nvPr/>
          </p:nvSpPr>
          <p:spPr bwMode="auto">
            <a:xfrm>
              <a:off x="3304" y="528"/>
              <a:ext cx="776" cy="515"/>
            </a:xfrm>
            <a:prstGeom prst="rect">
              <a:avLst/>
            </a:prstGeom>
            <a:solidFill>
              <a:srgbClr val="4ABC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7" name="Oval 41">
              <a:extLst>
                <a:ext uri="{FF2B5EF4-FFF2-40B4-BE49-F238E27FC236}">
                  <a16:creationId xmlns:a16="http://schemas.microsoft.com/office/drawing/2014/main" id="{8CB7AFA1-FDCF-40C5-81DA-9815C95966A8}"/>
                </a:ext>
              </a:extLst>
            </p:cNvPr>
            <p:cNvSpPr>
              <a:spLocks noChangeArrowheads="1"/>
            </p:cNvSpPr>
            <p:nvPr/>
          </p:nvSpPr>
          <p:spPr bwMode="auto">
            <a:xfrm>
              <a:off x="3676" y="1056"/>
              <a:ext cx="33" cy="32"/>
            </a:xfrm>
            <a:prstGeom prst="ellipse">
              <a:avLst/>
            </a:prstGeom>
            <a:solidFill>
              <a:srgbClr val="E252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8" name="Rectangle 42">
              <a:extLst>
                <a:ext uri="{FF2B5EF4-FFF2-40B4-BE49-F238E27FC236}">
                  <a16:creationId xmlns:a16="http://schemas.microsoft.com/office/drawing/2014/main" id="{FC707DB6-4644-4CBA-8683-F58C17BD4AC5}"/>
                </a:ext>
              </a:extLst>
            </p:cNvPr>
            <p:cNvSpPr>
              <a:spLocks noChangeArrowheads="1"/>
            </p:cNvSpPr>
            <p:nvPr/>
          </p:nvSpPr>
          <p:spPr bwMode="auto">
            <a:xfrm>
              <a:off x="3336" y="558"/>
              <a:ext cx="713" cy="4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29" name="Oval 43">
              <a:extLst>
                <a:ext uri="{FF2B5EF4-FFF2-40B4-BE49-F238E27FC236}">
                  <a16:creationId xmlns:a16="http://schemas.microsoft.com/office/drawing/2014/main" id="{51446FC0-A1DE-4D03-879D-9D2CC7F756A0}"/>
                </a:ext>
              </a:extLst>
            </p:cNvPr>
            <p:cNvSpPr>
              <a:spLocks noChangeArrowheads="1"/>
            </p:cNvSpPr>
            <p:nvPr/>
          </p:nvSpPr>
          <p:spPr bwMode="auto">
            <a:xfrm>
              <a:off x="3701" y="605"/>
              <a:ext cx="142" cy="14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0" name="Freeform 44">
              <a:extLst>
                <a:ext uri="{FF2B5EF4-FFF2-40B4-BE49-F238E27FC236}">
                  <a16:creationId xmlns:a16="http://schemas.microsoft.com/office/drawing/2014/main" id="{EC130CF6-34E6-449A-B320-4AA14EE346CC}"/>
                </a:ext>
              </a:extLst>
            </p:cNvPr>
            <p:cNvSpPr>
              <a:spLocks/>
            </p:cNvSpPr>
            <p:nvPr/>
          </p:nvSpPr>
          <p:spPr bwMode="auto">
            <a:xfrm>
              <a:off x="3717" y="731"/>
              <a:ext cx="55" cy="63"/>
            </a:xfrm>
            <a:custGeom>
              <a:avLst/>
              <a:gdLst>
                <a:gd name="T0" fmla="*/ 28 w 77"/>
                <a:gd name="T1" fmla="*/ 3 h 88"/>
                <a:gd name="T2" fmla="*/ 0 w 77"/>
                <a:gd name="T3" fmla="*/ 85 h 88"/>
                <a:gd name="T4" fmla="*/ 77 w 77"/>
                <a:gd name="T5" fmla="*/ 30 h 88"/>
                <a:gd name="T6" fmla="*/ 28 w 77"/>
                <a:gd name="T7" fmla="*/ 3 h 88"/>
              </a:gdLst>
              <a:ahLst/>
              <a:cxnLst>
                <a:cxn ang="0">
                  <a:pos x="T0" y="T1"/>
                </a:cxn>
                <a:cxn ang="0">
                  <a:pos x="T2" y="T3"/>
                </a:cxn>
                <a:cxn ang="0">
                  <a:pos x="T4" y="T5"/>
                </a:cxn>
                <a:cxn ang="0">
                  <a:pos x="T6" y="T7"/>
                </a:cxn>
              </a:cxnLst>
              <a:rect l="0" t="0" r="r" b="b"/>
              <a:pathLst>
                <a:path w="77" h="88">
                  <a:moveTo>
                    <a:pt x="28" y="3"/>
                  </a:moveTo>
                  <a:cubicBezTo>
                    <a:pt x="28" y="4"/>
                    <a:pt x="1" y="83"/>
                    <a:pt x="0" y="85"/>
                  </a:cubicBezTo>
                  <a:cubicBezTo>
                    <a:pt x="0" y="88"/>
                    <a:pt x="77" y="30"/>
                    <a:pt x="77" y="30"/>
                  </a:cubicBezTo>
                  <a:cubicBezTo>
                    <a:pt x="77" y="30"/>
                    <a:pt x="30" y="0"/>
                    <a:pt x="28" y="3"/>
                  </a:cubicBezTo>
                  <a:close/>
                </a:path>
              </a:pathLst>
            </a:custGeom>
            <a:solidFill>
              <a:srgbClr val="FABF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1" name="Freeform 45">
              <a:extLst>
                <a:ext uri="{FF2B5EF4-FFF2-40B4-BE49-F238E27FC236}">
                  <a16:creationId xmlns:a16="http://schemas.microsoft.com/office/drawing/2014/main" id="{FF21B009-40A0-44D2-9E1C-C70C7BA7CBE0}"/>
                </a:ext>
              </a:extLst>
            </p:cNvPr>
            <p:cNvSpPr>
              <a:spLocks/>
            </p:cNvSpPr>
            <p:nvPr/>
          </p:nvSpPr>
          <p:spPr bwMode="auto">
            <a:xfrm>
              <a:off x="3717" y="732"/>
              <a:ext cx="55" cy="61"/>
            </a:xfrm>
            <a:custGeom>
              <a:avLst/>
              <a:gdLst>
                <a:gd name="T0" fmla="*/ 28 w 77"/>
                <a:gd name="T1" fmla="*/ 1 h 84"/>
                <a:gd name="T2" fmla="*/ 29 w 77"/>
                <a:gd name="T3" fmla="*/ 0 h 84"/>
                <a:gd name="T4" fmla="*/ 77 w 77"/>
                <a:gd name="T5" fmla="*/ 28 h 84"/>
                <a:gd name="T6" fmla="*/ 0 w 77"/>
                <a:gd name="T7" fmla="*/ 83 h 84"/>
                <a:gd name="T8" fmla="*/ 0 w 77"/>
                <a:gd name="T9" fmla="*/ 83 h 84"/>
                <a:gd name="T10" fmla="*/ 28 w 77"/>
                <a:gd name="T11" fmla="*/ 1 h 84"/>
              </a:gdLst>
              <a:ahLst/>
              <a:cxnLst>
                <a:cxn ang="0">
                  <a:pos x="T0" y="T1"/>
                </a:cxn>
                <a:cxn ang="0">
                  <a:pos x="T2" y="T3"/>
                </a:cxn>
                <a:cxn ang="0">
                  <a:pos x="T4" y="T5"/>
                </a:cxn>
                <a:cxn ang="0">
                  <a:pos x="T6" y="T7"/>
                </a:cxn>
                <a:cxn ang="0">
                  <a:pos x="T8" y="T9"/>
                </a:cxn>
                <a:cxn ang="0">
                  <a:pos x="T10" y="T11"/>
                </a:cxn>
              </a:cxnLst>
              <a:rect l="0" t="0" r="r" b="b"/>
              <a:pathLst>
                <a:path w="77" h="84">
                  <a:moveTo>
                    <a:pt x="28" y="1"/>
                  </a:moveTo>
                  <a:cubicBezTo>
                    <a:pt x="28" y="0"/>
                    <a:pt x="29" y="0"/>
                    <a:pt x="29" y="0"/>
                  </a:cubicBezTo>
                  <a:cubicBezTo>
                    <a:pt x="35" y="2"/>
                    <a:pt x="77" y="28"/>
                    <a:pt x="77" y="28"/>
                  </a:cubicBezTo>
                  <a:cubicBezTo>
                    <a:pt x="77" y="28"/>
                    <a:pt x="2" y="84"/>
                    <a:pt x="0" y="83"/>
                  </a:cubicBezTo>
                  <a:cubicBezTo>
                    <a:pt x="0" y="83"/>
                    <a:pt x="0" y="83"/>
                    <a:pt x="0" y="83"/>
                  </a:cubicBezTo>
                  <a:cubicBezTo>
                    <a:pt x="1" y="81"/>
                    <a:pt x="28" y="2"/>
                    <a:pt x="28" y="1"/>
                  </a:cubicBezTo>
                  <a:close/>
                </a:path>
              </a:pathLst>
            </a:custGeom>
            <a:solidFill>
              <a:srgbClr val="E252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2" name="Freeform 46">
              <a:extLst>
                <a:ext uri="{FF2B5EF4-FFF2-40B4-BE49-F238E27FC236}">
                  <a16:creationId xmlns:a16="http://schemas.microsoft.com/office/drawing/2014/main" id="{2A3023C0-AFB2-4591-BEBC-1411B1E340C4}"/>
                </a:ext>
              </a:extLst>
            </p:cNvPr>
            <p:cNvSpPr>
              <a:spLocks noEditPoints="1"/>
            </p:cNvSpPr>
            <p:nvPr/>
          </p:nvSpPr>
          <p:spPr bwMode="auto">
            <a:xfrm>
              <a:off x="3686" y="590"/>
              <a:ext cx="171" cy="172"/>
            </a:xfrm>
            <a:custGeom>
              <a:avLst/>
              <a:gdLst>
                <a:gd name="T0" fmla="*/ 119 w 238"/>
                <a:gd name="T1" fmla="*/ 0 h 238"/>
                <a:gd name="T2" fmla="*/ 0 w 238"/>
                <a:gd name="T3" fmla="*/ 119 h 238"/>
                <a:gd name="T4" fmla="*/ 119 w 238"/>
                <a:gd name="T5" fmla="*/ 238 h 238"/>
                <a:gd name="T6" fmla="*/ 238 w 238"/>
                <a:gd name="T7" fmla="*/ 119 h 238"/>
                <a:gd name="T8" fmla="*/ 119 w 238"/>
                <a:gd name="T9" fmla="*/ 0 h 238"/>
                <a:gd name="T10" fmla="*/ 183 w 238"/>
                <a:gd name="T11" fmla="*/ 160 h 238"/>
                <a:gd name="T12" fmla="*/ 55 w 238"/>
                <a:gd name="T13" fmla="*/ 160 h 238"/>
                <a:gd name="T14" fmla="*/ 45 w 238"/>
                <a:gd name="T15" fmla="*/ 150 h 238"/>
                <a:gd name="T16" fmla="*/ 55 w 238"/>
                <a:gd name="T17" fmla="*/ 141 h 238"/>
                <a:gd name="T18" fmla="*/ 183 w 238"/>
                <a:gd name="T19" fmla="*/ 141 h 238"/>
                <a:gd name="T20" fmla="*/ 193 w 238"/>
                <a:gd name="T21" fmla="*/ 150 h 238"/>
                <a:gd name="T22" fmla="*/ 183 w 238"/>
                <a:gd name="T23" fmla="*/ 160 h 238"/>
                <a:gd name="T24" fmla="*/ 183 w 238"/>
                <a:gd name="T25" fmla="*/ 127 h 238"/>
                <a:gd name="T26" fmla="*/ 55 w 238"/>
                <a:gd name="T27" fmla="*/ 126 h 238"/>
                <a:gd name="T28" fmla="*/ 45 w 238"/>
                <a:gd name="T29" fmla="*/ 117 h 238"/>
                <a:gd name="T30" fmla="*/ 55 w 238"/>
                <a:gd name="T31" fmla="*/ 107 h 238"/>
                <a:gd name="T32" fmla="*/ 183 w 238"/>
                <a:gd name="T33" fmla="*/ 107 h 238"/>
                <a:gd name="T34" fmla="*/ 193 w 238"/>
                <a:gd name="T35" fmla="*/ 117 h 238"/>
                <a:gd name="T36" fmla="*/ 183 w 238"/>
                <a:gd name="T37" fmla="*/ 127 h 238"/>
                <a:gd name="T38" fmla="*/ 183 w 238"/>
                <a:gd name="T39" fmla="*/ 93 h 238"/>
                <a:gd name="T40" fmla="*/ 55 w 238"/>
                <a:gd name="T41" fmla="*/ 93 h 238"/>
                <a:gd name="T42" fmla="*/ 45 w 238"/>
                <a:gd name="T43" fmla="*/ 83 h 238"/>
                <a:gd name="T44" fmla="*/ 55 w 238"/>
                <a:gd name="T45" fmla="*/ 73 h 238"/>
                <a:gd name="T46" fmla="*/ 183 w 238"/>
                <a:gd name="T47" fmla="*/ 74 h 238"/>
                <a:gd name="T48" fmla="*/ 193 w 238"/>
                <a:gd name="T49" fmla="*/ 83 h 238"/>
                <a:gd name="T50" fmla="*/ 183 w 238"/>
                <a:gd name="T51" fmla="*/ 93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8" h="238">
                  <a:moveTo>
                    <a:pt x="119" y="0"/>
                  </a:moveTo>
                  <a:cubicBezTo>
                    <a:pt x="53" y="0"/>
                    <a:pt x="0" y="53"/>
                    <a:pt x="0" y="119"/>
                  </a:cubicBezTo>
                  <a:cubicBezTo>
                    <a:pt x="0" y="184"/>
                    <a:pt x="53" y="238"/>
                    <a:pt x="119" y="238"/>
                  </a:cubicBezTo>
                  <a:cubicBezTo>
                    <a:pt x="185" y="238"/>
                    <a:pt x="238" y="184"/>
                    <a:pt x="238" y="119"/>
                  </a:cubicBezTo>
                  <a:cubicBezTo>
                    <a:pt x="238" y="53"/>
                    <a:pt x="185" y="0"/>
                    <a:pt x="119" y="0"/>
                  </a:cubicBezTo>
                  <a:close/>
                  <a:moveTo>
                    <a:pt x="183" y="160"/>
                  </a:moveTo>
                  <a:cubicBezTo>
                    <a:pt x="55" y="160"/>
                    <a:pt x="55" y="160"/>
                    <a:pt x="55" y="160"/>
                  </a:cubicBezTo>
                  <a:cubicBezTo>
                    <a:pt x="49" y="160"/>
                    <a:pt x="45" y="156"/>
                    <a:pt x="45" y="150"/>
                  </a:cubicBezTo>
                  <a:cubicBezTo>
                    <a:pt x="45" y="145"/>
                    <a:pt x="49" y="141"/>
                    <a:pt x="55" y="141"/>
                  </a:cubicBezTo>
                  <a:cubicBezTo>
                    <a:pt x="183" y="141"/>
                    <a:pt x="183" y="141"/>
                    <a:pt x="183" y="141"/>
                  </a:cubicBezTo>
                  <a:cubicBezTo>
                    <a:pt x="189" y="141"/>
                    <a:pt x="193" y="145"/>
                    <a:pt x="193" y="150"/>
                  </a:cubicBezTo>
                  <a:cubicBezTo>
                    <a:pt x="193" y="156"/>
                    <a:pt x="189" y="160"/>
                    <a:pt x="183" y="160"/>
                  </a:cubicBezTo>
                  <a:close/>
                  <a:moveTo>
                    <a:pt x="183" y="127"/>
                  </a:moveTo>
                  <a:cubicBezTo>
                    <a:pt x="55" y="126"/>
                    <a:pt x="55" y="126"/>
                    <a:pt x="55" y="126"/>
                  </a:cubicBezTo>
                  <a:cubicBezTo>
                    <a:pt x="49" y="126"/>
                    <a:pt x="45" y="122"/>
                    <a:pt x="45" y="117"/>
                  </a:cubicBezTo>
                  <a:cubicBezTo>
                    <a:pt x="45" y="111"/>
                    <a:pt x="49" y="107"/>
                    <a:pt x="55" y="107"/>
                  </a:cubicBezTo>
                  <a:cubicBezTo>
                    <a:pt x="183" y="107"/>
                    <a:pt x="183" y="107"/>
                    <a:pt x="183" y="107"/>
                  </a:cubicBezTo>
                  <a:cubicBezTo>
                    <a:pt x="189" y="107"/>
                    <a:pt x="193" y="112"/>
                    <a:pt x="193" y="117"/>
                  </a:cubicBezTo>
                  <a:cubicBezTo>
                    <a:pt x="193" y="122"/>
                    <a:pt x="189" y="127"/>
                    <a:pt x="183" y="127"/>
                  </a:cubicBezTo>
                  <a:close/>
                  <a:moveTo>
                    <a:pt x="183" y="93"/>
                  </a:moveTo>
                  <a:cubicBezTo>
                    <a:pt x="55" y="93"/>
                    <a:pt x="55" y="93"/>
                    <a:pt x="55" y="93"/>
                  </a:cubicBezTo>
                  <a:cubicBezTo>
                    <a:pt x="49" y="93"/>
                    <a:pt x="45" y="88"/>
                    <a:pt x="45" y="83"/>
                  </a:cubicBezTo>
                  <a:cubicBezTo>
                    <a:pt x="45" y="78"/>
                    <a:pt x="49" y="73"/>
                    <a:pt x="55" y="73"/>
                  </a:cubicBezTo>
                  <a:cubicBezTo>
                    <a:pt x="183" y="74"/>
                    <a:pt x="183" y="74"/>
                    <a:pt x="183" y="74"/>
                  </a:cubicBezTo>
                  <a:cubicBezTo>
                    <a:pt x="189" y="74"/>
                    <a:pt x="193" y="78"/>
                    <a:pt x="193" y="83"/>
                  </a:cubicBezTo>
                  <a:cubicBezTo>
                    <a:pt x="193" y="89"/>
                    <a:pt x="189" y="93"/>
                    <a:pt x="183" y="93"/>
                  </a:cubicBezTo>
                  <a:close/>
                </a:path>
              </a:pathLst>
            </a:custGeom>
            <a:solidFill>
              <a:srgbClr val="E252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3" name="Freeform 47">
              <a:extLst>
                <a:ext uri="{FF2B5EF4-FFF2-40B4-BE49-F238E27FC236}">
                  <a16:creationId xmlns:a16="http://schemas.microsoft.com/office/drawing/2014/main" id="{E85585B8-0CBA-4E07-BA4B-92C24C178DD1}"/>
                </a:ext>
              </a:extLst>
            </p:cNvPr>
            <p:cNvSpPr>
              <a:spLocks/>
            </p:cNvSpPr>
            <p:nvPr/>
          </p:nvSpPr>
          <p:spPr bwMode="auto">
            <a:xfrm>
              <a:off x="3459" y="622"/>
              <a:ext cx="165" cy="14"/>
            </a:xfrm>
            <a:custGeom>
              <a:avLst/>
              <a:gdLst>
                <a:gd name="T0" fmla="*/ 165 w 165"/>
                <a:gd name="T1" fmla="*/ 14 h 14"/>
                <a:gd name="T2" fmla="*/ 0 w 165"/>
                <a:gd name="T3" fmla="*/ 14 h 14"/>
                <a:gd name="T4" fmla="*/ 0 w 165"/>
                <a:gd name="T5" fmla="*/ 0 h 14"/>
                <a:gd name="T6" fmla="*/ 165 w 165"/>
                <a:gd name="T7" fmla="*/ 1 h 14"/>
                <a:gd name="T8" fmla="*/ 165 w 165"/>
                <a:gd name="T9" fmla="*/ 14 h 14"/>
              </a:gdLst>
              <a:ahLst/>
              <a:cxnLst>
                <a:cxn ang="0">
                  <a:pos x="T0" y="T1"/>
                </a:cxn>
                <a:cxn ang="0">
                  <a:pos x="T2" y="T3"/>
                </a:cxn>
                <a:cxn ang="0">
                  <a:pos x="T4" y="T5"/>
                </a:cxn>
                <a:cxn ang="0">
                  <a:pos x="T6" y="T7"/>
                </a:cxn>
                <a:cxn ang="0">
                  <a:pos x="T8" y="T9"/>
                </a:cxn>
              </a:cxnLst>
              <a:rect l="0" t="0" r="r" b="b"/>
              <a:pathLst>
                <a:path w="165" h="14">
                  <a:moveTo>
                    <a:pt x="165" y="14"/>
                  </a:moveTo>
                  <a:lnTo>
                    <a:pt x="0" y="14"/>
                  </a:lnTo>
                  <a:lnTo>
                    <a:pt x="0" y="0"/>
                  </a:lnTo>
                  <a:lnTo>
                    <a:pt x="165" y="1"/>
                  </a:lnTo>
                  <a:lnTo>
                    <a:pt x="165" y="14"/>
                  </a:lnTo>
                  <a:close/>
                </a:path>
              </a:pathLst>
            </a:custGeom>
            <a:solidFill>
              <a:srgbClr val="183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4" name="Rectangle 48">
              <a:extLst>
                <a:ext uri="{FF2B5EF4-FFF2-40B4-BE49-F238E27FC236}">
                  <a16:creationId xmlns:a16="http://schemas.microsoft.com/office/drawing/2014/main" id="{75C5DF67-F69B-4973-A4E3-50C7EF424DF5}"/>
                </a:ext>
              </a:extLst>
            </p:cNvPr>
            <p:cNvSpPr>
              <a:spLocks noChangeArrowheads="1"/>
            </p:cNvSpPr>
            <p:nvPr/>
          </p:nvSpPr>
          <p:spPr bwMode="auto">
            <a:xfrm>
              <a:off x="3366" y="588"/>
              <a:ext cx="81" cy="8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5" name="Oval 49">
              <a:extLst>
                <a:ext uri="{FF2B5EF4-FFF2-40B4-BE49-F238E27FC236}">
                  <a16:creationId xmlns:a16="http://schemas.microsoft.com/office/drawing/2014/main" id="{4E1CE4A4-08D9-4BB7-A17A-824FF5CDEA7F}"/>
                </a:ext>
              </a:extLst>
            </p:cNvPr>
            <p:cNvSpPr>
              <a:spLocks noChangeArrowheads="1"/>
            </p:cNvSpPr>
            <p:nvPr/>
          </p:nvSpPr>
          <p:spPr bwMode="auto">
            <a:xfrm>
              <a:off x="3387" y="600"/>
              <a:ext cx="38" cy="37"/>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6" name="Freeform 50">
              <a:extLst>
                <a:ext uri="{FF2B5EF4-FFF2-40B4-BE49-F238E27FC236}">
                  <a16:creationId xmlns:a16="http://schemas.microsoft.com/office/drawing/2014/main" id="{477CD537-F3A9-4A35-BDE8-A4866F1F2705}"/>
                </a:ext>
              </a:extLst>
            </p:cNvPr>
            <p:cNvSpPr>
              <a:spLocks/>
            </p:cNvSpPr>
            <p:nvPr/>
          </p:nvSpPr>
          <p:spPr bwMode="auto">
            <a:xfrm>
              <a:off x="3378" y="642"/>
              <a:ext cx="56" cy="28"/>
            </a:xfrm>
            <a:custGeom>
              <a:avLst/>
              <a:gdLst>
                <a:gd name="T0" fmla="*/ 78 w 78"/>
                <a:gd name="T1" fmla="*/ 38 h 38"/>
                <a:gd name="T2" fmla="*/ 78 w 78"/>
                <a:gd name="T3" fmla="*/ 13 h 38"/>
                <a:gd name="T4" fmla="*/ 65 w 78"/>
                <a:gd name="T5" fmla="*/ 0 h 38"/>
                <a:gd name="T6" fmla="*/ 13 w 78"/>
                <a:gd name="T7" fmla="*/ 0 h 38"/>
                <a:gd name="T8" fmla="*/ 0 w 78"/>
                <a:gd name="T9" fmla="*/ 13 h 38"/>
                <a:gd name="T10" fmla="*/ 0 w 78"/>
                <a:gd name="T11" fmla="*/ 38 h 38"/>
                <a:gd name="T12" fmla="*/ 78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78" y="38"/>
                  </a:moveTo>
                  <a:cubicBezTo>
                    <a:pt x="78" y="13"/>
                    <a:pt x="78" y="13"/>
                    <a:pt x="78" y="13"/>
                  </a:cubicBezTo>
                  <a:cubicBezTo>
                    <a:pt x="78" y="5"/>
                    <a:pt x="72" y="0"/>
                    <a:pt x="65" y="0"/>
                  </a:cubicBezTo>
                  <a:cubicBezTo>
                    <a:pt x="13" y="0"/>
                    <a:pt x="13" y="0"/>
                    <a:pt x="13" y="0"/>
                  </a:cubicBezTo>
                  <a:cubicBezTo>
                    <a:pt x="6" y="0"/>
                    <a:pt x="0" y="5"/>
                    <a:pt x="0" y="13"/>
                  </a:cubicBezTo>
                  <a:cubicBezTo>
                    <a:pt x="0" y="38"/>
                    <a:pt x="0" y="38"/>
                    <a:pt x="0" y="38"/>
                  </a:cubicBezTo>
                  <a:lnTo>
                    <a:pt x="78" y="38"/>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7" name="Rectangle 51">
              <a:extLst>
                <a:ext uri="{FF2B5EF4-FFF2-40B4-BE49-F238E27FC236}">
                  <a16:creationId xmlns:a16="http://schemas.microsoft.com/office/drawing/2014/main" id="{275E0195-041E-41BB-B3A0-51B2D8A4C9D0}"/>
                </a:ext>
              </a:extLst>
            </p:cNvPr>
            <p:cNvSpPr>
              <a:spLocks noChangeArrowheads="1"/>
            </p:cNvSpPr>
            <p:nvPr/>
          </p:nvSpPr>
          <p:spPr bwMode="auto">
            <a:xfrm>
              <a:off x="3459" y="727"/>
              <a:ext cx="165" cy="13"/>
            </a:xfrm>
            <a:prstGeom prst="rect">
              <a:avLst/>
            </a:prstGeom>
            <a:solidFill>
              <a:srgbClr val="1834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8" name="Rectangle 52">
              <a:extLst>
                <a:ext uri="{FF2B5EF4-FFF2-40B4-BE49-F238E27FC236}">
                  <a16:creationId xmlns:a16="http://schemas.microsoft.com/office/drawing/2014/main" id="{A7C5E050-913A-4CAC-87AA-5D15B9287703}"/>
                </a:ext>
              </a:extLst>
            </p:cNvPr>
            <p:cNvSpPr>
              <a:spLocks noChangeArrowheads="1"/>
            </p:cNvSpPr>
            <p:nvPr/>
          </p:nvSpPr>
          <p:spPr bwMode="auto">
            <a:xfrm>
              <a:off x="3366" y="692"/>
              <a:ext cx="81" cy="8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39" name="Oval 53">
              <a:extLst>
                <a:ext uri="{FF2B5EF4-FFF2-40B4-BE49-F238E27FC236}">
                  <a16:creationId xmlns:a16="http://schemas.microsoft.com/office/drawing/2014/main" id="{2FC57146-DC1B-4030-A995-6D3DEA276252}"/>
                </a:ext>
              </a:extLst>
            </p:cNvPr>
            <p:cNvSpPr>
              <a:spLocks noChangeArrowheads="1"/>
            </p:cNvSpPr>
            <p:nvPr/>
          </p:nvSpPr>
          <p:spPr bwMode="auto">
            <a:xfrm>
              <a:off x="3387" y="704"/>
              <a:ext cx="38" cy="37"/>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0" name="Freeform 54">
              <a:extLst>
                <a:ext uri="{FF2B5EF4-FFF2-40B4-BE49-F238E27FC236}">
                  <a16:creationId xmlns:a16="http://schemas.microsoft.com/office/drawing/2014/main" id="{7CC79643-DF14-4888-B774-95CDA18593FC}"/>
                </a:ext>
              </a:extLst>
            </p:cNvPr>
            <p:cNvSpPr>
              <a:spLocks/>
            </p:cNvSpPr>
            <p:nvPr/>
          </p:nvSpPr>
          <p:spPr bwMode="auto">
            <a:xfrm>
              <a:off x="3378" y="746"/>
              <a:ext cx="56" cy="28"/>
            </a:xfrm>
            <a:custGeom>
              <a:avLst/>
              <a:gdLst>
                <a:gd name="T0" fmla="*/ 78 w 78"/>
                <a:gd name="T1" fmla="*/ 39 h 39"/>
                <a:gd name="T2" fmla="*/ 78 w 78"/>
                <a:gd name="T3" fmla="*/ 13 h 39"/>
                <a:gd name="T4" fmla="*/ 65 w 78"/>
                <a:gd name="T5" fmla="*/ 0 h 39"/>
                <a:gd name="T6" fmla="*/ 13 w 78"/>
                <a:gd name="T7" fmla="*/ 0 h 39"/>
                <a:gd name="T8" fmla="*/ 0 w 78"/>
                <a:gd name="T9" fmla="*/ 13 h 39"/>
                <a:gd name="T10" fmla="*/ 0 w 78"/>
                <a:gd name="T11" fmla="*/ 39 h 39"/>
                <a:gd name="T12" fmla="*/ 78 w 78"/>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78" h="39">
                  <a:moveTo>
                    <a:pt x="78" y="39"/>
                  </a:moveTo>
                  <a:cubicBezTo>
                    <a:pt x="78" y="13"/>
                    <a:pt x="78" y="13"/>
                    <a:pt x="78" y="13"/>
                  </a:cubicBezTo>
                  <a:cubicBezTo>
                    <a:pt x="78" y="6"/>
                    <a:pt x="72" y="0"/>
                    <a:pt x="65" y="0"/>
                  </a:cubicBezTo>
                  <a:cubicBezTo>
                    <a:pt x="13" y="0"/>
                    <a:pt x="13" y="0"/>
                    <a:pt x="13" y="0"/>
                  </a:cubicBezTo>
                  <a:cubicBezTo>
                    <a:pt x="6" y="0"/>
                    <a:pt x="0" y="6"/>
                    <a:pt x="0" y="13"/>
                  </a:cubicBezTo>
                  <a:cubicBezTo>
                    <a:pt x="0" y="39"/>
                    <a:pt x="0" y="39"/>
                    <a:pt x="0" y="39"/>
                  </a:cubicBezTo>
                  <a:lnTo>
                    <a:pt x="78" y="39"/>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1" name="Freeform 55">
              <a:extLst>
                <a:ext uri="{FF2B5EF4-FFF2-40B4-BE49-F238E27FC236}">
                  <a16:creationId xmlns:a16="http://schemas.microsoft.com/office/drawing/2014/main" id="{9D5B477F-AA15-4DA9-886A-0435714C2A63}"/>
                </a:ext>
              </a:extLst>
            </p:cNvPr>
            <p:cNvSpPr>
              <a:spLocks/>
            </p:cNvSpPr>
            <p:nvPr/>
          </p:nvSpPr>
          <p:spPr bwMode="auto">
            <a:xfrm>
              <a:off x="3459" y="830"/>
              <a:ext cx="165" cy="14"/>
            </a:xfrm>
            <a:custGeom>
              <a:avLst/>
              <a:gdLst>
                <a:gd name="T0" fmla="*/ 165 w 165"/>
                <a:gd name="T1" fmla="*/ 14 h 14"/>
                <a:gd name="T2" fmla="*/ 0 w 165"/>
                <a:gd name="T3" fmla="*/ 14 h 14"/>
                <a:gd name="T4" fmla="*/ 0 w 165"/>
                <a:gd name="T5" fmla="*/ 0 h 14"/>
                <a:gd name="T6" fmla="*/ 165 w 165"/>
                <a:gd name="T7" fmla="*/ 1 h 14"/>
                <a:gd name="T8" fmla="*/ 165 w 165"/>
                <a:gd name="T9" fmla="*/ 14 h 14"/>
              </a:gdLst>
              <a:ahLst/>
              <a:cxnLst>
                <a:cxn ang="0">
                  <a:pos x="T0" y="T1"/>
                </a:cxn>
                <a:cxn ang="0">
                  <a:pos x="T2" y="T3"/>
                </a:cxn>
                <a:cxn ang="0">
                  <a:pos x="T4" y="T5"/>
                </a:cxn>
                <a:cxn ang="0">
                  <a:pos x="T6" y="T7"/>
                </a:cxn>
                <a:cxn ang="0">
                  <a:pos x="T8" y="T9"/>
                </a:cxn>
              </a:cxnLst>
              <a:rect l="0" t="0" r="r" b="b"/>
              <a:pathLst>
                <a:path w="165" h="14">
                  <a:moveTo>
                    <a:pt x="165" y="14"/>
                  </a:moveTo>
                  <a:lnTo>
                    <a:pt x="0" y="14"/>
                  </a:lnTo>
                  <a:lnTo>
                    <a:pt x="0" y="0"/>
                  </a:lnTo>
                  <a:lnTo>
                    <a:pt x="165" y="1"/>
                  </a:lnTo>
                  <a:lnTo>
                    <a:pt x="165" y="14"/>
                  </a:lnTo>
                  <a:close/>
                </a:path>
              </a:pathLst>
            </a:custGeom>
            <a:solidFill>
              <a:srgbClr val="183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2" name="Rectangle 56">
              <a:extLst>
                <a:ext uri="{FF2B5EF4-FFF2-40B4-BE49-F238E27FC236}">
                  <a16:creationId xmlns:a16="http://schemas.microsoft.com/office/drawing/2014/main" id="{7C67C03B-A42F-4EF1-98C0-1CED019AC56D}"/>
                </a:ext>
              </a:extLst>
            </p:cNvPr>
            <p:cNvSpPr>
              <a:spLocks noChangeArrowheads="1"/>
            </p:cNvSpPr>
            <p:nvPr/>
          </p:nvSpPr>
          <p:spPr bwMode="auto">
            <a:xfrm>
              <a:off x="3366" y="796"/>
              <a:ext cx="81" cy="8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3" name="Oval 57">
              <a:extLst>
                <a:ext uri="{FF2B5EF4-FFF2-40B4-BE49-F238E27FC236}">
                  <a16:creationId xmlns:a16="http://schemas.microsoft.com/office/drawing/2014/main" id="{7763A2C3-215C-4B3C-8F0B-0AA849FF0B65}"/>
                </a:ext>
              </a:extLst>
            </p:cNvPr>
            <p:cNvSpPr>
              <a:spLocks noChangeArrowheads="1"/>
            </p:cNvSpPr>
            <p:nvPr/>
          </p:nvSpPr>
          <p:spPr bwMode="auto">
            <a:xfrm>
              <a:off x="3387" y="808"/>
              <a:ext cx="38" cy="37"/>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4" name="Freeform 58">
              <a:extLst>
                <a:ext uri="{FF2B5EF4-FFF2-40B4-BE49-F238E27FC236}">
                  <a16:creationId xmlns:a16="http://schemas.microsoft.com/office/drawing/2014/main" id="{17BD315D-B8FC-41EF-81BA-F626D913B4F3}"/>
                </a:ext>
              </a:extLst>
            </p:cNvPr>
            <p:cNvSpPr>
              <a:spLocks/>
            </p:cNvSpPr>
            <p:nvPr/>
          </p:nvSpPr>
          <p:spPr bwMode="auto">
            <a:xfrm>
              <a:off x="3378" y="851"/>
              <a:ext cx="56" cy="27"/>
            </a:xfrm>
            <a:custGeom>
              <a:avLst/>
              <a:gdLst>
                <a:gd name="T0" fmla="*/ 78 w 78"/>
                <a:gd name="T1" fmla="*/ 38 h 38"/>
                <a:gd name="T2" fmla="*/ 78 w 78"/>
                <a:gd name="T3" fmla="*/ 13 h 38"/>
                <a:gd name="T4" fmla="*/ 65 w 78"/>
                <a:gd name="T5" fmla="*/ 0 h 38"/>
                <a:gd name="T6" fmla="*/ 13 w 78"/>
                <a:gd name="T7" fmla="*/ 0 h 38"/>
                <a:gd name="T8" fmla="*/ 0 w 78"/>
                <a:gd name="T9" fmla="*/ 13 h 38"/>
                <a:gd name="T10" fmla="*/ 0 w 78"/>
                <a:gd name="T11" fmla="*/ 38 h 38"/>
                <a:gd name="T12" fmla="*/ 78 w 78"/>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78" h="38">
                  <a:moveTo>
                    <a:pt x="78" y="38"/>
                  </a:moveTo>
                  <a:cubicBezTo>
                    <a:pt x="78" y="13"/>
                    <a:pt x="78" y="13"/>
                    <a:pt x="78" y="13"/>
                  </a:cubicBezTo>
                  <a:cubicBezTo>
                    <a:pt x="78" y="5"/>
                    <a:pt x="72" y="0"/>
                    <a:pt x="65" y="0"/>
                  </a:cubicBezTo>
                  <a:cubicBezTo>
                    <a:pt x="13" y="0"/>
                    <a:pt x="13" y="0"/>
                    <a:pt x="13" y="0"/>
                  </a:cubicBezTo>
                  <a:cubicBezTo>
                    <a:pt x="6" y="0"/>
                    <a:pt x="0" y="5"/>
                    <a:pt x="0" y="13"/>
                  </a:cubicBezTo>
                  <a:cubicBezTo>
                    <a:pt x="0" y="38"/>
                    <a:pt x="0" y="38"/>
                    <a:pt x="0" y="38"/>
                  </a:cubicBezTo>
                  <a:lnTo>
                    <a:pt x="78" y="38"/>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5" name="Rectangle 59">
              <a:extLst>
                <a:ext uri="{FF2B5EF4-FFF2-40B4-BE49-F238E27FC236}">
                  <a16:creationId xmlns:a16="http://schemas.microsoft.com/office/drawing/2014/main" id="{E401286B-F321-434C-B33D-38420F883876}"/>
                </a:ext>
              </a:extLst>
            </p:cNvPr>
            <p:cNvSpPr>
              <a:spLocks noChangeArrowheads="1"/>
            </p:cNvSpPr>
            <p:nvPr/>
          </p:nvSpPr>
          <p:spPr bwMode="auto">
            <a:xfrm>
              <a:off x="3459" y="935"/>
              <a:ext cx="165" cy="13"/>
            </a:xfrm>
            <a:prstGeom prst="rect">
              <a:avLst/>
            </a:prstGeom>
            <a:solidFill>
              <a:srgbClr val="1834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6" name="Rectangle 60">
              <a:extLst>
                <a:ext uri="{FF2B5EF4-FFF2-40B4-BE49-F238E27FC236}">
                  <a16:creationId xmlns:a16="http://schemas.microsoft.com/office/drawing/2014/main" id="{700AEB15-4A25-450B-9773-9094E9854F78}"/>
                </a:ext>
              </a:extLst>
            </p:cNvPr>
            <p:cNvSpPr>
              <a:spLocks noChangeArrowheads="1"/>
            </p:cNvSpPr>
            <p:nvPr/>
          </p:nvSpPr>
          <p:spPr bwMode="auto">
            <a:xfrm>
              <a:off x="3366" y="900"/>
              <a:ext cx="81" cy="82"/>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7" name="Oval 61">
              <a:extLst>
                <a:ext uri="{FF2B5EF4-FFF2-40B4-BE49-F238E27FC236}">
                  <a16:creationId xmlns:a16="http://schemas.microsoft.com/office/drawing/2014/main" id="{156D4FF1-3C5A-4F5A-83BB-D2982F814FB2}"/>
                </a:ext>
              </a:extLst>
            </p:cNvPr>
            <p:cNvSpPr>
              <a:spLocks noChangeArrowheads="1"/>
            </p:cNvSpPr>
            <p:nvPr/>
          </p:nvSpPr>
          <p:spPr bwMode="auto">
            <a:xfrm>
              <a:off x="3387" y="912"/>
              <a:ext cx="38" cy="37"/>
            </a:xfrm>
            <a:prstGeom prst="ellipse">
              <a:avLst/>
            </a:pr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8" name="Freeform 62">
              <a:extLst>
                <a:ext uri="{FF2B5EF4-FFF2-40B4-BE49-F238E27FC236}">
                  <a16:creationId xmlns:a16="http://schemas.microsoft.com/office/drawing/2014/main" id="{CCAA7141-9DC2-47BA-BDC3-FE9B1321BB78}"/>
                </a:ext>
              </a:extLst>
            </p:cNvPr>
            <p:cNvSpPr>
              <a:spLocks/>
            </p:cNvSpPr>
            <p:nvPr/>
          </p:nvSpPr>
          <p:spPr bwMode="auto">
            <a:xfrm>
              <a:off x="3378" y="954"/>
              <a:ext cx="56" cy="28"/>
            </a:xfrm>
            <a:custGeom>
              <a:avLst/>
              <a:gdLst>
                <a:gd name="T0" fmla="*/ 78 w 78"/>
                <a:gd name="T1" fmla="*/ 39 h 39"/>
                <a:gd name="T2" fmla="*/ 78 w 78"/>
                <a:gd name="T3" fmla="*/ 13 h 39"/>
                <a:gd name="T4" fmla="*/ 65 w 78"/>
                <a:gd name="T5" fmla="*/ 0 h 39"/>
                <a:gd name="T6" fmla="*/ 13 w 78"/>
                <a:gd name="T7" fmla="*/ 0 h 39"/>
                <a:gd name="T8" fmla="*/ 0 w 78"/>
                <a:gd name="T9" fmla="*/ 13 h 39"/>
                <a:gd name="T10" fmla="*/ 0 w 78"/>
                <a:gd name="T11" fmla="*/ 39 h 39"/>
                <a:gd name="T12" fmla="*/ 78 w 78"/>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78" h="39">
                  <a:moveTo>
                    <a:pt x="78" y="39"/>
                  </a:moveTo>
                  <a:cubicBezTo>
                    <a:pt x="78" y="13"/>
                    <a:pt x="78" y="13"/>
                    <a:pt x="78" y="13"/>
                  </a:cubicBezTo>
                  <a:cubicBezTo>
                    <a:pt x="78" y="6"/>
                    <a:pt x="72" y="0"/>
                    <a:pt x="65" y="0"/>
                  </a:cubicBezTo>
                  <a:cubicBezTo>
                    <a:pt x="13" y="0"/>
                    <a:pt x="13" y="0"/>
                    <a:pt x="13" y="0"/>
                  </a:cubicBezTo>
                  <a:cubicBezTo>
                    <a:pt x="6" y="0"/>
                    <a:pt x="0" y="6"/>
                    <a:pt x="0" y="13"/>
                  </a:cubicBezTo>
                  <a:cubicBezTo>
                    <a:pt x="0" y="39"/>
                    <a:pt x="0" y="39"/>
                    <a:pt x="0" y="39"/>
                  </a:cubicBezTo>
                  <a:lnTo>
                    <a:pt x="78" y="39"/>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49" name="Freeform 63">
              <a:extLst>
                <a:ext uri="{FF2B5EF4-FFF2-40B4-BE49-F238E27FC236}">
                  <a16:creationId xmlns:a16="http://schemas.microsoft.com/office/drawing/2014/main" id="{0D6A605E-3442-4C8F-9CA7-ACE5FB5D92BA}"/>
                </a:ext>
              </a:extLst>
            </p:cNvPr>
            <p:cNvSpPr>
              <a:spLocks/>
            </p:cNvSpPr>
            <p:nvPr/>
          </p:nvSpPr>
          <p:spPr bwMode="auto">
            <a:xfrm>
              <a:off x="3787" y="673"/>
              <a:ext cx="261" cy="330"/>
            </a:xfrm>
            <a:custGeom>
              <a:avLst/>
              <a:gdLst>
                <a:gd name="T0" fmla="*/ 346 w 363"/>
                <a:gd name="T1" fmla="*/ 368 h 459"/>
                <a:gd name="T2" fmla="*/ 334 w 363"/>
                <a:gd name="T3" fmla="*/ 442 h 459"/>
                <a:gd name="T4" fmla="*/ 334 w 363"/>
                <a:gd name="T5" fmla="*/ 442 h 459"/>
                <a:gd name="T6" fmla="*/ 260 w 363"/>
                <a:gd name="T7" fmla="*/ 430 h 459"/>
                <a:gd name="T8" fmla="*/ 17 w 363"/>
                <a:gd name="T9" fmla="*/ 90 h 459"/>
                <a:gd name="T10" fmla="*/ 29 w 363"/>
                <a:gd name="T11" fmla="*/ 17 h 459"/>
                <a:gd name="T12" fmla="*/ 29 w 363"/>
                <a:gd name="T13" fmla="*/ 17 h 459"/>
                <a:gd name="T14" fmla="*/ 102 w 363"/>
                <a:gd name="T15" fmla="*/ 29 h 459"/>
                <a:gd name="T16" fmla="*/ 346 w 363"/>
                <a:gd name="T17" fmla="*/ 368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3" h="459">
                  <a:moveTo>
                    <a:pt x="346" y="368"/>
                  </a:moveTo>
                  <a:cubicBezTo>
                    <a:pt x="363" y="392"/>
                    <a:pt x="357" y="425"/>
                    <a:pt x="334" y="442"/>
                  </a:cubicBezTo>
                  <a:cubicBezTo>
                    <a:pt x="334" y="442"/>
                    <a:pt x="334" y="442"/>
                    <a:pt x="334" y="442"/>
                  </a:cubicBezTo>
                  <a:cubicBezTo>
                    <a:pt x="310" y="459"/>
                    <a:pt x="277" y="453"/>
                    <a:pt x="260" y="430"/>
                  </a:cubicBezTo>
                  <a:cubicBezTo>
                    <a:pt x="17" y="90"/>
                    <a:pt x="17" y="90"/>
                    <a:pt x="17" y="90"/>
                  </a:cubicBezTo>
                  <a:cubicBezTo>
                    <a:pt x="0" y="67"/>
                    <a:pt x="5" y="34"/>
                    <a:pt x="29" y="17"/>
                  </a:cubicBezTo>
                  <a:cubicBezTo>
                    <a:pt x="29" y="17"/>
                    <a:pt x="29" y="17"/>
                    <a:pt x="29" y="17"/>
                  </a:cubicBezTo>
                  <a:cubicBezTo>
                    <a:pt x="53" y="0"/>
                    <a:pt x="85" y="5"/>
                    <a:pt x="102" y="29"/>
                  </a:cubicBezTo>
                  <a:lnTo>
                    <a:pt x="346" y="368"/>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0" name="Freeform 64">
              <a:extLst>
                <a:ext uri="{FF2B5EF4-FFF2-40B4-BE49-F238E27FC236}">
                  <a16:creationId xmlns:a16="http://schemas.microsoft.com/office/drawing/2014/main" id="{9B41F604-36AB-47D9-A066-3420D9105EFC}"/>
                </a:ext>
              </a:extLst>
            </p:cNvPr>
            <p:cNvSpPr>
              <a:spLocks/>
            </p:cNvSpPr>
            <p:nvPr/>
          </p:nvSpPr>
          <p:spPr bwMode="auto">
            <a:xfrm>
              <a:off x="4002" y="816"/>
              <a:ext cx="121" cy="133"/>
            </a:xfrm>
            <a:custGeom>
              <a:avLst/>
              <a:gdLst>
                <a:gd name="T0" fmla="*/ 150 w 167"/>
                <a:gd name="T1" fmla="*/ 95 h 185"/>
                <a:gd name="T2" fmla="*/ 138 w 167"/>
                <a:gd name="T3" fmla="*/ 169 h 185"/>
                <a:gd name="T4" fmla="*/ 138 w 167"/>
                <a:gd name="T5" fmla="*/ 169 h 185"/>
                <a:gd name="T6" fmla="*/ 65 w 167"/>
                <a:gd name="T7" fmla="*/ 156 h 185"/>
                <a:gd name="T8" fmla="*/ 17 w 167"/>
                <a:gd name="T9" fmla="*/ 90 h 185"/>
                <a:gd name="T10" fmla="*/ 29 w 167"/>
                <a:gd name="T11" fmla="*/ 17 h 185"/>
                <a:gd name="T12" fmla="*/ 29 w 167"/>
                <a:gd name="T13" fmla="*/ 17 h 185"/>
                <a:gd name="T14" fmla="*/ 103 w 167"/>
                <a:gd name="T15" fmla="*/ 29 h 185"/>
                <a:gd name="T16" fmla="*/ 150 w 167"/>
                <a:gd name="T17" fmla="*/ 9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85">
                  <a:moveTo>
                    <a:pt x="150" y="95"/>
                  </a:moveTo>
                  <a:cubicBezTo>
                    <a:pt x="167" y="119"/>
                    <a:pt x="162" y="152"/>
                    <a:pt x="138" y="169"/>
                  </a:cubicBezTo>
                  <a:cubicBezTo>
                    <a:pt x="138" y="169"/>
                    <a:pt x="138" y="169"/>
                    <a:pt x="138" y="169"/>
                  </a:cubicBezTo>
                  <a:cubicBezTo>
                    <a:pt x="114" y="185"/>
                    <a:pt x="82" y="180"/>
                    <a:pt x="65" y="156"/>
                  </a:cubicBezTo>
                  <a:cubicBezTo>
                    <a:pt x="17" y="90"/>
                    <a:pt x="17" y="90"/>
                    <a:pt x="17" y="90"/>
                  </a:cubicBezTo>
                  <a:cubicBezTo>
                    <a:pt x="0" y="67"/>
                    <a:pt x="6" y="34"/>
                    <a:pt x="29" y="17"/>
                  </a:cubicBezTo>
                  <a:cubicBezTo>
                    <a:pt x="29" y="17"/>
                    <a:pt x="29" y="17"/>
                    <a:pt x="29" y="17"/>
                  </a:cubicBezTo>
                  <a:cubicBezTo>
                    <a:pt x="53" y="0"/>
                    <a:pt x="86" y="5"/>
                    <a:pt x="103" y="29"/>
                  </a:cubicBezTo>
                  <a:lnTo>
                    <a:pt x="150" y="95"/>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1" name="Freeform 65">
              <a:extLst>
                <a:ext uri="{FF2B5EF4-FFF2-40B4-BE49-F238E27FC236}">
                  <a16:creationId xmlns:a16="http://schemas.microsoft.com/office/drawing/2014/main" id="{756ED1B1-9CDD-470E-A0C8-FD0DDE554EB1}"/>
                </a:ext>
              </a:extLst>
            </p:cNvPr>
            <p:cNvSpPr>
              <a:spLocks/>
            </p:cNvSpPr>
            <p:nvPr/>
          </p:nvSpPr>
          <p:spPr bwMode="auto">
            <a:xfrm>
              <a:off x="4077" y="763"/>
              <a:ext cx="121" cy="133"/>
            </a:xfrm>
            <a:custGeom>
              <a:avLst/>
              <a:gdLst>
                <a:gd name="T0" fmla="*/ 150 w 167"/>
                <a:gd name="T1" fmla="*/ 95 h 185"/>
                <a:gd name="T2" fmla="*/ 137 w 167"/>
                <a:gd name="T3" fmla="*/ 168 h 185"/>
                <a:gd name="T4" fmla="*/ 137 w 167"/>
                <a:gd name="T5" fmla="*/ 168 h 185"/>
                <a:gd name="T6" fmla="*/ 64 w 167"/>
                <a:gd name="T7" fmla="*/ 156 h 185"/>
                <a:gd name="T8" fmla="*/ 17 w 167"/>
                <a:gd name="T9" fmla="*/ 90 h 185"/>
                <a:gd name="T10" fmla="*/ 29 w 167"/>
                <a:gd name="T11" fmla="*/ 17 h 185"/>
                <a:gd name="T12" fmla="*/ 29 w 167"/>
                <a:gd name="T13" fmla="*/ 17 h 185"/>
                <a:gd name="T14" fmla="*/ 102 w 167"/>
                <a:gd name="T15" fmla="*/ 29 h 185"/>
                <a:gd name="T16" fmla="*/ 150 w 167"/>
                <a:gd name="T17" fmla="*/ 9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85">
                  <a:moveTo>
                    <a:pt x="150" y="95"/>
                  </a:moveTo>
                  <a:cubicBezTo>
                    <a:pt x="167" y="119"/>
                    <a:pt x="161" y="152"/>
                    <a:pt x="137" y="168"/>
                  </a:cubicBezTo>
                  <a:cubicBezTo>
                    <a:pt x="137" y="168"/>
                    <a:pt x="137" y="168"/>
                    <a:pt x="137" y="168"/>
                  </a:cubicBezTo>
                  <a:cubicBezTo>
                    <a:pt x="114" y="185"/>
                    <a:pt x="81" y="180"/>
                    <a:pt x="64" y="156"/>
                  </a:cubicBezTo>
                  <a:cubicBezTo>
                    <a:pt x="17" y="90"/>
                    <a:pt x="17" y="90"/>
                    <a:pt x="17" y="90"/>
                  </a:cubicBezTo>
                  <a:cubicBezTo>
                    <a:pt x="0" y="67"/>
                    <a:pt x="5" y="34"/>
                    <a:pt x="29" y="17"/>
                  </a:cubicBezTo>
                  <a:cubicBezTo>
                    <a:pt x="29" y="17"/>
                    <a:pt x="29" y="17"/>
                    <a:pt x="29" y="17"/>
                  </a:cubicBezTo>
                  <a:cubicBezTo>
                    <a:pt x="52" y="0"/>
                    <a:pt x="85" y="5"/>
                    <a:pt x="102" y="29"/>
                  </a:cubicBezTo>
                  <a:lnTo>
                    <a:pt x="150" y="95"/>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2" name="Freeform 66">
              <a:extLst>
                <a:ext uri="{FF2B5EF4-FFF2-40B4-BE49-F238E27FC236}">
                  <a16:creationId xmlns:a16="http://schemas.microsoft.com/office/drawing/2014/main" id="{1BDC30F6-C828-435F-991F-61968440FD0A}"/>
                </a:ext>
              </a:extLst>
            </p:cNvPr>
            <p:cNvSpPr>
              <a:spLocks/>
            </p:cNvSpPr>
            <p:nvPr/>
          </p:nvSpPr>
          <p:spPr bwMode="auto">
            <a:xfrm>
              <a:off x="4151" y="709"/>
              <a:ext cx="121" cy="134"/>
            </a:xfrm>
            <a:custGeom>
              <a:avLst/>
              <a:gdLst>
                <a:gd name="T0" fmla="*/ 150 w 167"/>
                <a:gd name="T1" fmla="*/ 95 h 185"/>
                <a:gd name="T2" fmla="*/ 138 w 167"/>
                <a:gd name="T3" fmla="*/ 168 h 185"/>
                <a:gd name="T4" fmla="*/ 138 w 167"/>
                <a:gd name="T5" fmla="*/ 168 h 185"/>
                <a:gd name="T6" fmla="*/ 65 w 167"/>
                <a:gd name="T7" fmla="*/ 156 h 185"/>
                <a:gd name="T8" fmla="*/ 17 w 167"/>
                <a:gd name="T9" fmla="*/ 90 h 185"/>
                <a:gd name="T10" fmla="*/ 29 w 167"/>
                <a:gd name="T11" fmla="*/ 17 h 185"/>
                <a:gd name="T12" fmla="*/ 29 w 167"/>
                <a:gd name="T13" fmla="*/ 17 h 185"/>
                <a:gd name="T14" fmla="*/ 103 w 167"/>
                <a:gd name="T15" fmla="*/ 29 h 185"/>
                <a:gd name="T16" fmla="*/ 150 w 167"/>
                <a:gd name="T17" fmla="*/ 9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85">
                  <a:moveTo>
                    <a:pt x="150" y="95"/>
                  </a:moveTo>
                  <a:cubicBezTo>
                    <a:pt x="167" y="119"/>
                    <a:pt x="161" y="151"/>
                    <a:pt x="138" y="168"/>
                  </a:cubicBezTo>
                  <a:cubicBezTo>
                    <a:pt x="138" y="168"/>
                    <a:pt x="138" y="168"/>
                    <a:pt x="138" y="168"/>
                  </a:cubicBezTo>
                  <a:cubicBezTo>
                    <a:pt x="114" y="185"/>
                    <a:pt x="81" y="180"/>
                    <a:pt x="65" y="156"/>
                  </a:cubicBezTo>
                  <a:cubicBezTo>
                    <a:pt x="17" y="90"/>
                    <a:pt x="17" y="90"/>
                    <a:pt x="17" y="90"/>
                  </a:cubicBezTo>
                  <a:cubicBezTo>
                    <a:pt x="0" y="66"/>
                    <a:pt x="6" y="34"/>
                    <a:pt x="29" y="17"/>
                  </a:cubicBezTo>
                  <a:cubicBezTo>
                    <a:pt x="29" y="17"/>
                    <a:pt x="29" y="17"/>
                    <a:pt x="29" y="17"/>
                  </a:cubicBezTo>
                  <a:cubicBezTo>
                    <a:pt x="53" y="0"/>
                    <a:pt x="86" y="5"/>
                    <a:pt x="103" y="29"/>
                  </a:cubicBezTo>
                  <a:lnTo>
                    <a:pt x="150" y="95"/>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3" name="Freeform 67">
              <a:extLst>
                <a:ext uri="{FF2B5EF4-FFF2-40B4-BE49-F238E27FC236}">
                  <a16:creationId xmlns:a16="http://schemas.microsoft.com/office/drawing/2014/main" id="{0370E3C0-8EA0-4AFC-8951-718EDA51BB2C}"/>
                </a:ext>
              </a:extLst>
            </p:cNvPr>
            <p:cNvSpPr>
              <a:spLocks/>
            </p:cNvSpPr>
            <p:nvPr/>
          </p:nvSpPr>
          <p:spPr bwMode="auto">
            <a:xfrm>
              <a:off x="3954" y="742"/>
              <a:ext cx="465" cy="437"/>
            </a:xfrm>
            <a:custGeom>
              <a:avLst/>
              <a:gdLst>
                <a:gd name="T0" fmla="*/ 304 w 646"/>
                <a:gd name="T1" fmla="*/ 28 h 606"/>
                <a:gd name="T2" fmla="*/ 47 w 646"/>
                <a:gd name="T3" fmla="*/ 212 h 606"/>
                <a:gd name="T4" fmla="*/ 27 w 646"/>
                <a:gd name="T5" fmla="*/ 331 h 606"/>
                <a:gd name="T6" fmla="*/ 174 w 646"/>
                <a:gd name="T7" fmla="*/ 536 h 606"/>
                <a:gd name="T8" fmla="*/ 366 w 646"/>
                <a:gd name="T9" fmla="*/ 606 h 606"/>
                <a:gd name="T10" fmla="*/ 599 w 646"/>
                <a:gd name="T11" fmla="*/ 439 h 606"/>
                <a:gd name="T12" fmla="*/ 618 w 646"/>
                <a:gd name="T13" fmla="*/ 320 h 606"/>
                <a:gd name="T14" fmla="*/ 423 w 646"/>
                <a:gd name="T15" fmla="*/ 48 h 606"/>
                <a:gd name="T16" fmla="*/ 304 w 646"/>
                <a:gd name="T17" fmla="*/ 2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606">
                  <a:moveTo>
                    <a:pt x="304" y="28"/>
                  </a:moveTo>
                  <a:cubicBezTo>
                    <a:pt x="47" y="212"/>
                    <a:pt x="47" y="212"/>
                    <a:pt x="47" y="212"/>
                  </a:cubicBezTo>
                  <a:cubicBezTo>
                    <a:pt x="9" y="239"/>
                    <a:pt x="0" y="293"/>
                    <a:pt x="27" y="331"/>
                  </a:cubicBezTo>
                  <a:cubicBezTo>
                    <a:pt x="174" y="536"/>
                    <a:pt x="174" y="536"/>
                    <a:pt x="174" y="536"/>
                  </a:cubicBezTo>
                  <a:cubicBezTo>
                    <a:pt x="366" y="606"/>
                    <a:pt x="366" y="606"/>
                    <a:pt x="366" y="606"/>
                  </a:cubicBezTo>
                  <a:cubicBezTo>
                    <a:pt x="599" y="439"/>
                    <a:pt x="599" y="439"/>
                    <a:pt x="599" y="439"/>
                  </a:cubicBezTo>
                  <a:cubicBezTo>
                    <a:pt x="637" y="412"/>
                    <a:pt x="646" y="358"/>
                    <a:pt x="618" y="320"/>
                  </a:cubicBezTo>
                  <a:cubicBezTo>
                    <a:pt x="423" y="48"/>
                    <a:pt x="423" y="48"/>
                    <a:pt x="423" y="48"/>
                  </a:cubicBezTo>
                  <a:cubicBezTo>
                    <a:pt x="396" y="9"/>
                    <a:pt x="342" y="0"/>
                    <a:pt x="304" y="28"/>
                  </a:cubicBez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4" name="Freeform 68">
              <a:extLst>
                <a:ext uri="{FF2B5EF4-FFF2-40B4-BE49-F238E27FC236}">
                  <a16:creationId xmlns:a16="http://schemas.microsoft.com/office/drawing/2014/main" id="{477DECF1-2C24-4405-9280-43555CBC2F77}"/>
                </a:ext>
              </a:extLst>
            </p:cNvPr>
            <p:cNvSpPr>
              <a:spLocks/>
            </p:cNvSpPr>
            <p:nvPr/>
          </p:nvSpPr>
          <p:spPr bwMode="auto">
            <a:xfrm>
              <a:off x="3799" y="906"/>
              <a:ext cx="503" cy="282"/>
            </a:xfrm>
            <a:custGeom>
              <a:avLst/>
              <a:gdLst>
                <a:gd name="T0" fmla="*/ 372 w 699"/>
                <a:gd name="T1" fmla="*/ 61 h 391"/>
                <a:gd name="T2" fmla="*/ 297 w 699"/>
                <a:gd name="T3" fmla="*/ 177 h 391"/>
                <a:gd name="T4" fmla="*/ 85 w 699"/>
                <a:gd name="T5" fmla="*/ 99 h 391"/>
                <a:gd name="T6" fmla="*/ 11 w 699"/>
                <a:gd name="T7" fmla="*/ 133 h 391"/>
                <a:gd name="T8" fmla="*/ 45 w 699"/>
                <a:gd name="T9" fmla="*/ 206 h 391"/>
                <a:gd name="T10" fmla="*/ 532 w 699"/>
                <a:gd name="T11" fmla="*/ 385 h 391"/>
                <a:gd name="T12" fmla="*/ 583 w 699"/>
                <a:gd name="T13" fmla="*/ 379 h 391"/>
                <a:gd name="T14" fmla="*/ 583 w 699"/>
                <a:gd name="T15" fmla="*/ 379 h 391"/>
                <a:gd name="T16" fmla="*/ 583 w 699"/>
                <a:gd name="T17" fmla="*/ 378 h 391"/>
                <a:gd name="T18" fmla="*/ 587 w 699"/>
                <a:gd name="T19" fmla="*/ 376 h 391"/>
                <a:gd name="T20" fmla="*/ 594 w 699"/>
                <a:gd name="T21" fmla="*/ 370 h 391"/>
                <a:gd name="T22" fmla="*/ 638 w 699"/>
                <a:gd name="T23" fmla="*/ 105 h 391"/>
                <a:gd name="T24" fmla="*/ 372 w 699"/>
                <a:gd name="T25" fmla="*/ 6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9" h="391">
                  <a:moveTo>
                    <a:pt x="372" y="61"/>
                  </a:moveTo>
                  <a:cubicBezTo>
                    <a:pt x="332" y="90"/>
                    <a:pt x="307" y="132"/>
                    <a:pt x="297" y="177"/>
                  </a:cubicBezTo>
                  <a:cubicBezTo>
                    <a:pt x="85" y="99"/>
                    <a:pt x="85" y="99"/>
                    <a:pt x="85" y="99"/>
                  </a:cubicBezTo>
                  <a:cubicBezTo>
                    <a:pt x="55" y="88"/>
                    <a:pt x="22" y="103"/>
                    <a:pt x="11" y="133"/>
                  </a:cubicBezTo>
                  <a:cubicBezTo>
                    <a:pt x="0" y="162"/>
                    <a:pt x="15" y="195"/>
                    <a:pt x="45" y="206"/>
                  </a:cubicBezTo>
                  <a:cubicBezTo>
                    <a:pt x="532" y="385"/>
                    <a:pt x="532" y="385"/>
                    <a:pt x="532" y="385"/>
                  </a:cubicBezTo>
                  <a:cubicBezTo>
                    <a:pt x="549" y="391"/>
                    <a:pt x="568" y="388"/>
                    <a:pt x="583" y="379"/>
                  </a:cubicBezTo>
                  <a:cubicBezTo>
                    <a:pt x="583" y="379"/>
                    <a:pt x="583" y="379"/>
                    <a:pt x="583" y="379"/>
                  </a:cubicBezTo>
                  <a:cubicBezTo>
                    <a:pt x="583" y="378"/>
                    <a:pt x="583" y="378"/>
                    <a:pt x="583" y="378"/>
                  </a:cubicBezTo>
                  <a:cubicBezTo>
                    <a:pt x="584" y="377"/>
                    <a:pt x="585" y="377"/>
                    <a:pt x="587" y="376"/>
                  </a:cubicBezTo>
                  <a:cubicBezTo>
                    <a:pt x="589" y="374"/>
                    <a:pt x="591" y="372"/>
                    <a:pt x="594" y="370"/>
                  </a:cubicBezTo>
                  <a:cubicBezTo>
                    <a:pt x="679" y="309"/>
                    <a:pt x="699" y="191"/>
                    <a:pt x="638" y="105"/>
                  </a:cubicBezTo>
                  <a:cubicBezTo>
                    <a:pt x="577" y="20"/>
                    <a:pt x="458" y="0"/>
                    <a:pt x="372" y="61"/>
                  </a:cubicBez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5" name="Freeform 69">
              <a:extLst>
                <a:ext uri="{FF2B5EF4-FFF2-40B4-BE49-F238E27FC236}">
                  <a16:creationId xmlns:a16="http://schemas.microsoft.com/office/drawing/2014/main" id="{255FCC1D-B7AF-4159-A880-CA010631C1EB}"/>
                </a:ext>
              </a:extLst>
            </p:cNvPr>
            <p:cNvSpPr>
              <a:spLocks/>
            </p:cNvSpPr>
            <p:nvPr/>
          </p:nvSpPr>
          <p:spPr bwMode="auto">
            <a:xfrm>
              <a:off x="3798" y="684"/>
              <a:ext cx="63" cy="61"/>
            </a:xfrm>
            <a:custGeom>
              <a:avLst/>
              <a:gdLst>
                <a:gd name="T0" fmla="*/ 88 w 88"/>
                <a:gd name="T1" fmla="*/ 40 h 84"/>
                <a:gd name="T2" fmla="*/ 69 w 88"/>
                <a:gd name="T3" fmla="*/ 13 h 84"/>
                <a:gd name="T4" fmla="*/ 36 w 88"/>
                <a:gd name="T5" fmla="*/ 7 h 84"/>
                <a:gd name="T6" fmla="*/ 13 w 88"/>
                <a:gd name="T7" fmla="*/ 24 h 84"/>
                <a:gd name="T8" fmla="*/ 7 w 88"/>
                <a:gd name="T9" fmla="*/ 57 h 84"/>
                <a:gd name="T10" fmla="*/ 27 w 88"/>
                <a:gd name="T11" fmla="*/ 84 h 84"/>
                <a:gd name="T12" fmla="*/ 88 w 88"/>
                <a:gd name="T13" fmla="*/ 40 h 84"/>
              </a:gdLst>
              <a:ahLst/>
              <a:cxnLst>
                <a:cxn ang="0">
                  <a:pos x="T0" y="T1"/>
                </a:cxn>
                <a:cxn ang="0">
                  <a:pos x="T2" y="T3"/>
                </a:cxn>
                <a:cxn ang="0">
                  <a:pos x="T4" y="T5"/>
                </a:cxn>
                <a:cxn ang="0">
                  <a:pos x="T6" y="T7"/>
                </a:cxn>
                <a:cxn ang="0">
                  <a:pos x="T8" y="T9"/>
                </a:cxn>
                <a:cxn ang="0">
                  <a:pos x="T10" y="T11"/>
                </a:cxn>
                <a:cxn ang="0">
                  <a:pos x="T12" y="T13"/>
                </a:cxn>
              </a:cxnLst>
              <a:rect l="0" t="0" r="r" b="b"/>
              <a:pathLst>
                <a:path w="88" h="84">
                  <a:moveTo>
                    <a:pt x="88" y="40"/>
                  </a:moveTo>
                  <a:cubicBezTo>
                    <a:pt x="69" y="13"/>
                    <a:pt x="69" y="13"/>
                    <a:pt x="69" y="13"/>
                  </a:cubicBezTo>
                  <a:cubicBezTo>
                    <a:pt x="62" y="2"/>
                    <a:pt x="47" y="0"/>
                    <a:pt x="36" y="7"/>
                  </a:cubicBezTo>
                  <a:cubicBezTo>
                    <a:pt x="13" y="24"/>
                    <a:pt x="13" y="24"/>
                    <a:pt x="13" y="24"/>
                  </a:cubicBezTo>
                  <a:cubicBezTo>
                    <a:pt x="2" y="32"/>
                    <a:pt x="0" y="46"/>
                    <a:pt x="7" y="57"/>
                  </a:cubicBezTo>
                  <a:cubicBezTo>
                    <a:pt x="27" y="84"/>
                    <a:pt x="27" y="84"/>
                    <a:pt x="27" y="84"/>
                  </a:cubicBezTo>
                  <a:lnTo>
                    <a:pt x="88" y="40"/>
                  </a:lnTo>
                  <a:close/>
                </a:path>
              </a:pathLst>
            </a:custGeom>
            <a:solidFill>
              <a:srgbClr val="F9D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6" name="Freeform 70">
              <a:extLst>
                <a:ext uri="{FF2B5EF4-FFF2-40B4-BE49-F238E27FC236}">
                  <a16:creationId xmlns:a16="http://schemas.microsoft.com/office/drawing/2014/main" id="{9347E7FD-556A-4B00-81DD-42E36BC286B6}"/>
                </a:ext>
              </a:extLst>
            </p:cNvPr>
            <p:cNvSpPr>
              <a:spLocks/>
            </p:cNvSpPr>
            <p:nvPr/>
          </p:nvSpPr>
          <p:spPr bwMode="auto">
            <a:xfrm>
              <a:off x="4203" y="1033"/>
              <a:ext cx="368" cy="371"/>
            </a:xfrm>
            <a:custGeom>
              <a:avLst/>
              <a:gdLst>
                <a:gd name="T0" fmla="*/ 228 w 512"/>
                <a:gd name="T1" fmla="*/ 515 h 515"/>
                <a:gd name="T2" fmla="*/ 512 w 512"/>
                <a:gd name="T3" fmla="*/ 355 h 515"/>
                <a:gd name="T4" fmla="*/ 263 w 512"/>
                <a:gd name="T5" fmla="*/ 0 h 515"/>
                <a:gd name="T6" fmla="*/ 0 w 512"/>
                <a:gd name="T7" fmla="*/ 189 h 515"/>
                <a:gd name="T8" fmla="*/ 228 w 512"/>
                <a:gd name="T9" fmla="*/ 515 h 515"/>
              </a:gdLst>
              <a:ahLst/>
              <a:cxnLst>
                <a:cxn ang="0">
                  <a:pos x="T0" y="T1"/>
                </a:cxn>
                <a:cxn ang="0">
                  <a:pos x="T2" y="T3"/>
                </a:cxn>
                <a:cxn ang="0">
                  <a:pos x="T4" y="T5"/>
                </a:cxn>
                <a:cxn ang="0">
                  <a:pos x="T6" y="T7"/>
                </a:cxn>
                <a:cxn ang="0">
                  <a:pos x="T8" y="T9"/>
                </a:cxn>
              </a:cxnLst>
              <a:rect l="0" t="0" r="r" b="b"/>
              <a:pathLst>
                <a:path w="512" h="515">
                  <a:moveTo>
                    <a:pt x="228" y="515"/>
                  </a:moveTo>
                  <a:cubicBezTo>
                    <a:pt x="289" y="485"/>
                    <a:pt x="482" y="381"/>
                    <a:pt x="512" y="355"/>
                  </a:cubicBezTo>
                  <a:cubicBezTo>
                    <a:pt x="263" y="0"/>
                    <a:pt x="263" y="0"/>
                    <a:pt x="263" y="0"/>
                  </a:cubicBezTo>
                  <a:cubicBezTo>
                    <a:pt x="0" y="189"/>
                    <a:pt x="0" y="189"/>
                    <a:pt x="0" y="189"/>
                  </a:cubicBezTo>
                  <a:lnTo>
                    <a:pt x="228" y="515"/>
                  </a:lnTo>
                  <a:close/>
                </a:path>
              </a:pathLst>
            </a:custGeom>
            <a:solidFill>
              <a:srgbClr val="EDC2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sp>
          <p:nvSpPr>
            <p:cNvPr id="57" name="Freeform 71">
              <a:extLst>
                <a:ext uri="{FF2B5EF4-FFF2-40B4-BE49-F238E27FC236}">
                  <a16:creationId xmlns:a16="http://schemas.microsoft.com/office/drawing/2014/main" id="{BC94EEE5-5A2C-4741-9666-72F500E2E400}"/>
                </a:ext>
              </a:extLst>
            </p:cNvPr>
            <p:cNvSpPr>
              <a:spLocks/>
            </p:cNvSpPr>
            <p:nvPr/>
          </p:nvSpPr>
          <p:spPr bwMode="auto">
            <a:xfrm>
              <a:off x="3812" y="1001"/>
              <a:ext cx="64" cy="64"/>
            </a:xfrm>
            <a:custGeom>
              <a:avLst/>
              <a:gdLst>
                <a:gd name="T0" fmla="*/ 26 w 89"/>
                <a:gd name="T1" fmla="*/ 74 h 88"/>
                <a:gd name="T2" fmla="*/ 64 w 89"/>
                <a:gd name="T3" fmla="*/ 88 h 88"/>
                <a:gd name="T4" fmla="*/ 89 w 89"/>
                <a:gd name="T5" fmla="*/ 20 h 88"/>
                <a:gd name="T6" fmla="*/ 50 w 89"/>
                <a:gd name="T7" fmla="*/ 6 h 88"/>
                <a:gd name="T8" fmla="*/ 11 w 89"/>
                <a:gd name="T9" fmla="*/ 24 h 88"/>
                <a:gd name="T10" fmla="*/ 0 w 89"/>
                <a:gd name="T11" fmla="*/ 55 h 88"/>
                <a:gd name="T12" fmla="*/ 26 w 89"/>
                <a:gd name="T13" fmla="*/ 74 h 88"/>
              </a:gdLst>
              <a:ahLst/>
              <a:cxnLst>
                <a:cxn ang="0">
                  <a:pos x="T0" y="T1"/>
                </a:cxn>
                <a:cxn ang="0">
                  <a:pos x="T2" y="T3"/>
                </a:cxn>
                <a:cxn ang="0">
                  <a:pos x="T4" y="T5"/>
                </a:cxn>
                <a:cxn ang="0">
                  <a:pos x="T6" y="T7"/>
                </a:cxn>
                <a:cxn ang="0">
                  <a:pos x="T8" y="T9"/>
                </a:cxn>
                <a:cxn ang="0">
                  <a:pos x="T10" y="T11"/>
                </a:cxn>
                <a:cxn ang="0">
                  <a:pos x="T12" y="T13"/>
                </a:cxn>
              </a:cxnLst>
              <a:rect l="0" t="0" r="r" b="b"/>
              <a:pathLst>
                <a:path w="89" h="88">
                  <a:moveTo>
                    <a:pt x="26" y="74"/>
                  </a:moveTo>
                  <a:cubicBezTo>
                    <a:pt x="64" y="88"/>
                    <a:pt x="64" y="88"/>
                    <a:pt x="64" y="88"/>
                  </a:cubicBezTo>
                  <a:cubicBezTo>
                    <a:pt x="89" y="20"/>
                    <a:pt x="89" y="20"/>
                    <a:pt x="89" y="20"/>
                  </a:cubicBezTo>
                  <a:cubicBezTo>
                    <a:pt x="50" y="6"/>
                    <a:pt x="50" y="6"/>
                    <a:pt x="50" y="6"/>
                  </a:cubicBezTo>
                  <a:cubicBezTo>
                    <a:pt x="34" y="0"/>
                    <a:pt x="17" y="8"/>
                    <a:pt x="11" y="24"/>
                  </a:cubicBezTo>
                  <a:cubicBezTo>
                    <a:pt x="0" y="55"/>
                    <a:pt x="0" y="55"/>
                    <a:pt x="0" y="55"/>
                  </a:cubicBezTo>
                  <a:cubicBezTo>
                    <a:pt x="7" y="63"/>
                    <a:pt x="15" y="70"/>
                    <a:pt x="26" y="74"/>
                  </a:cubicBezTo>
                  <a:close/>
                </a:path>
              </a:pathLst>
            </a:custGeom>
            <a:solidFill>
              <a:srgbClr val="F9DE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endParaRPr lang="en-GB"/>
            </a:p>
          </p:txBody>
        </p:sp>
      </p:grpSp>
      <p:sp>
        <p:nvSpPr>
          <p:cNvPr id="59" name="Rectangle 58">
            <a:extLst>
              <a:ext uri="{FF2B5EF4-FFF2-40B4-BE49-F238E27FC236}">
                <a16:creationId xmlns:a16="http://schemas.microsoft.com/office/drawing/2014/main" id="{E65FA9A6-6267-4206-9D1A-6629AA01BCE7}"/>
              </a:ext>
            </a:extLst>
          </p:cNvPr>
          <p:cNvSpPr/>
          <p:nvPr/>
        </p:nvSpPr>
        <p:spPr>
          <a:xfrm>
            <a:off x="4335441" y="293088"/>
            <a:ext cx="4557040" cy="1692771"/>
          </a:xfrm>
          <a:prstGeom prst="rect">
            <a:avLst/>
          </a:prstGeom>
        </p:spPr>
        <p:txBody>
          <a:bodyPr wrap="square">
            <a:spAutoFit/>
          </a:bodyPr>
          <a:lstStyle/>
          <a:p>
            <a:r>
              <a:rPr lang="fr-FR" i="1" dirty="0">
                <a:solidFill>
                  <a:srgbClr val="003087"/>
                </a:solidFill>
                <a:latin typeface="Arial" panose="020B0604020202020204" pitchFamily="34" charset="0"/>
                <a:cs typeface="Arial" panose="020B0604020202020204" pitchFamily="34" charset="0"/>
              </a:rPr>
              <a:t>Étape n°1 </a:t>
            </a:r>
            <a:r>
              <a:rPr lang="fr-FR" dirty="0">
                <a:solidFill>
                  <a:srgbClr val="003087"/>
                </a:solidFill>
                <a:latin typeface="Arial" panose="020B0604020202020204" pitchFamily="34" charset="0"/>
                <a:cs typeface="Arial" panose="020B0604020202020204" pitchFamily="34" charset="0"/>
              </a:rPr>
              <a:t>: Aller sur le site : </a:t>
            </a:r>
            <a:r>
              <a:rPr lang="fr-FR" b="1" dirty="0">
                <a:solidFill>
                  <a:schemeClr val="tx1">
                    <a:lumMod val="65000"/>
                    <a:lumOff val="35000"/>
                  </a:schemeClr>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https://app.klaxoon.com</a:t>
            </a:r>
            <a:endParaRPr lang="fr-FR" b="1" dirty="0">
              <a:solidFill>
                <a:schemeClr val="tx1">
                  <a:lumMod val="65000"/>
                  <a:lumOff val="35000"/>
                </a:schemeClr>
              </a:solidFill>
              <a:latin typeface="Arial" panose="020B0604020202020204" pitchFamily="34" charset="0"/>
              <a:cs typeface="Arial" panose="020B0604020202020204" pitchFamily="34" charset="0"/>
            </a:endParaRPr>
          </a:p>
          <a:p>
            <a:pPr marL="391005" indent="-391005">
              <a:buFont typeface="Arial" panose="020B0604020202020204" pitchFamily="34" charset="0"/>
              <a:buChar char="•"/>
            </a:pPr>
            <a:endParaRPr lang="fr-FR" dirty="0">
              <a:latin typeface="Arial" panose="020B0604020202020204" pitchFamily="34" charset="0"/>
              <a:cs typeface="Arial" panose="020B0604020202020204" pitchFamily="34" charset="0"/>
            </a:endParaRPr>
          </a:p>
          <a:p>
            <a:r>
              <a:rPr lang="fr-FR" i="1" dirty="0">
                <a:solidFill>
                  <a:srgbClr val="003087"/>
                </a:solidFill>
                <a:latin typeface="Arial" panose="020B0604020202020204" pitchFamily="34" charset="0"/>
                <a:cs typeface="Arial" panose="020B0604020202020204" pitchFamily="34" charset="0"/>
              </a:rPr>
              <a:t>Étape n°2 </a:t>
            </a:r>
            <a:r>
              <a:rPr lang="fr-FR" dirty="0">
                <a:solidFill>
                  <a:srgbClr val="003087"/>
                </a:solidFill>
                <a:latin typeface="Arial" panose="020B0604020202020204" pitchFamily="34" charset="0"/>
                <a:cs typeface="Arial" panose="020B0604020202020204" pitchFamily="34" charset="0"/>
              </a:rPr>
              <a:t>: Saisir le code suivant : </a:t>
            </a:r>
            <a:r>
              <a:rPr lang="fr-FR" sz="3200" b="1" cap="all" dirty="0"/>
              <a:t>WRZB7ZS</a:t>
            </a:r>
            <a:r>
              <a:rPr lang="fr-FR" sz="1100" dirty="0">
                <a:solidFill>
                  <a:srgbClr val="003087"/>
                </a:solidFill>
                <a:latin typeface="Univers LT Std 45 Light"/>
                <a:cs typeface="Univers LT Std 45 Light"/>
              </a:rPr>
              <a:t> </a:t>
            </a:r>
            <a:endParaRPr lang="fr-FR" dirty="0"/>
          </a:p>
        </p:txBody>
      </p:sp>
      <p:grpSp>
        <p:nvGrpSpPr>
          <p:cNvPr id="60" name="Group 2">
            <a:extLst>
              <a:ext uri="{FF2B5EF4-FFF2-40B4-BE49-F238E27FC236}">
                <a16:creationId xmlns:a16="http://schemas.microsoft.com/office/drawing/2014/main" id="{4EAB68FB-1A82-4EF4-88D6-E2988AB75EB2}"/>
              </a:ext>
            </a:extLst>
          </p:cNvPr>
          <p:cNvGrpSpPr/>
          <p:nvPr/>
        </p:nvGrpSpPr>
        <p:grpSpPr>
          <a:xfrm>
            <a:off x="579818" y="1578893"/>
            <a:ext cx="1396550" cy="1286746"/>
            <a:chOff x="3266207" y="1225550"/>
            <a:chExt cx="3868738" cy="4768850"/>
          </a:xfrm>
        </p:grpSpPr>
        <p:sp>
          <p:nvSpPr>
            <p:cNvPr id="61" name="Freeform 19">
              <a:extLst>
                <a:ext uri="{FF2B5EF4-FFF2-40B4-BE49-F238E27FC236}">
                  <a16:creationId xmlns:a16="http://schemas.microsoft.com/office/drawing/2014/main" id="{E8B69917-8881-407A-978D-C0E38C186FF5}"/>
                </a:ext>
              </a:extLst>
            </p:cNvPr>
            <p:cNvSpPr>
              <a:spLocks noEditPoints="1"/>
            </p:cNvSpPr>
            <p:nvPr/>
          </p:nvSpPr>
          <p:spPr bwMode="auto">
            <a:xfrm>
              <a:off x="3936132" y="1225550"/>
              <a:ext cx="1541463" cy="1724025"/>
            </a:xfrm>
            <a:custGeom>
              <a:avLst/>
              <a:gdLst>
                <a:gd name="T0" fmla="*/ 1330828 w 161"/>
                <a:gd name="T1" fmla="*/ 383117 h 180"/>
                <a:gd name="T2" fmla="*/ 382972 w 161"/>
                <a:gd name="T3" fmla="*/ 210714 h 180"/>
                <a:gd name="T4" fmla="*/ 210635 w 161"/>
                <a:gd name="T5" fmla="*/ 1149350 h 180"/>
                <a:gd name="T6" fmla="*/ 411695 w 161"/>
                <a:gd name="T7" fmla="*/ 1360064 h 180"/>
                <a:gd name="T8" fmla="*/ 488290 w 161"/>
                <a:gd name="T9" fmla="*/ 1724025 h 180"/>
                <a:gd name="T10" fmla="*/ 679776 w 161"/>
                <a:gd name="T11" fmla="*/ 1417532 h 180"/>
                <a:gd name="T12" fmla="*/ 995728 w 161"/>
                <a:gd name="T13" fmla="*/ 1379220 h 180"/>
                <a:gd name="T14" fmla="*/ 1168065 w 161"/>
                <a:gd name="T15" fmla="*/ 1302597 h 180"/>
                <a:gd name="T16" fmla="*/ 1330828 w 161"/>
                <a:gd name="T17" fmla="*/ 383117 h 180"/>
                <a:gd name="T18" fmla="*/ 1148917 w 161"/>
                <a:gd name="T19" fmla="*/ 1283441 h 180"/>
                <a:gd name="T20" fmla="*/ 660627 w 161"/>
                <a:gd name="T21" fmla="*/ 1398376 h 180"/>
                <a:gd name="T22" fmla="*/ 507438 w 161"/>
                <a:gd name="T23" fmla="*/ 1618668 h 180"/>
                <a:gd name="T24" fmla="*/ 469141 w 161"/>
                <a:gd name="T25" fmla="*/ 1283441 h 180"/>
                <a:gd name="T26" fmla="*/ 287229 w 161"/>
                <a:gd name="T27" fmla="*/ 1111038 h 180"/>
                <a:gd name="T28" fmla="*/ 440418 w 161"/>
                <a:gd name="T29" fmla="*/ 258604 h 180"/>
                <a:gd name="T30" fmla="*/ 1282957 w 161"/>
                <a:gd name="T31" fmla="*/ 421428 h 180"/>
                <a:gd name="T32" fmla="*/ 1148917 w 161"/>
                <a:gd name="T33" fmla="*/ 1283441 h 1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1" h="180">
                  <a:moveTo>
                    <a:pt x="139" y="40"/>
                  </a:moveTo>
                  <a:cubicBezTo>
                    <a:pt x="117" y="8"/>
                    <a:pt x="73" y="0"/>
                    <a:pt x="40" y="22"/>
                  </a:cubicBezTo>
                  <a:cubicBezTo>
                    <a:pt x="8" y="44"/>
                    <a:pt x="0" y="88"/>
                    <a:pt x="22" y="120"/>
                  </a:cubicBezTo>
                  <a:cubicBezTo>
                    <a:pt x="28" y="129"/>
                    <a:pt x="35" y="136"/>
                    <a:pt x="43" y="142"/>
                  </a:cubicBezTo>
                  <a:cubicBezTo>
                    <a:pt x="51" y="180"/>
                    <a:pt x="51" y="180"/>
                    <a:pt x="51" y="180"/>
                  </a:cubicBezTo>
                  <a:cubicBezTo>
                    <a:pt x="71" y="148"/>
                    <a:pt x="71" y="148"/>
                    <a:pt x="71" y="148"/>
                  </a:cubicBezTo>
                  <a:cubicBezTo>
                    <a:pt x="82" y="149"/>
                    <a:pt x="94" y="147"/>
                    <a:pt x="104" y="144"/>
                  </a:cubicBezTo>
                  <a:cubicBezTo>
                    <a:pt x="110" y="143"/>
                    <a:pt x="117" y="140"/>
                    <a:pt x="122" y="136"/>
                  </a:cubicBezTo>
                  <a:cubicBezTo>
                    <a:pt x="154" y="114"/>
                    <a:pt x="161" y="71"/>
                    <a:pt x="139" y="40"/>
                  </a:cubicBezTo>
                  <a:close/>
                  <a:moveTo>
                    <a:pt x="120" y="134"/>
                  </a:moveTo>
                  <a:cubicBezTo>
                    <a:pt x="104" y="146"/>
                    <a:pt x="86" y="148"/>
                    <a:pt x="69" y="146"/>
                  </a:cubicBezTo>
                  <a:cubicBezTo>
                    <a:pt x="53" y="168"/>
                    <a:pt x="53" y="169"/>
                    <a:pt x="53" y="169"/>
                  </a:cubicBezTo>
                  <a:cubicBezTo>
                    <a:pt x="49" y="134"/>
                    <a:pt x="49" y="134"/>
                    <a:pt x="49" y="134"/>
                  </a:cubicBezTo>
                  <a:cubicBezTo>
                    <a:pt x="42" y="130"/>
                    <a:pt x="35" y="124"/>
                    <a:pt x="30" y="116"/>
                  </a:cubicBezTo>
                  <a:cubicBezTo>
                    <a:pt x="10" y="87"/>
                    <a:pt x="18" y="46"/>
                    <a:pt x="46" y="27"/>
                  </a:cubicBezTo>
                  <a:cubicBezTo>
                    <a:pt x="75" y="7"/>
                    <a:pt x="115" y="15"/>
                    <a:pt x="134" y="44"/>
                  </a:cubicBezTo>
                  <a:cubicBezTo>
                    <a:pt x="155" y="75"/>
                    <a:pt x="148" y="113"/>
                    <a:pt x="120" y="134"/>
                  </a:cubicBezTo>
                  <a:close/>
                </a:path>
              </a:pathLst>
            </a:custGeom>
            <a:solidFill>
              <a:srgbClr val="6D2077"/>
            </a:solidFill>
            <a:ln>
              <a:noFill/>
            </a:ln>
          </p:spPr>
          <p:txBody>
            <a:bodyPr/>
            <a:lstStyle/>
            <a:p>
              <a:endParaRPr lang="en-US">
                <a:latin typeface="Univers for KPMG" panose="020B0603020202020204" pitchFamily="34" charset="0"/>
              </a:endParaRPr>
            </a:p>
          </p:txBody>
        </p:sp>
        <p:sp>
          <p:nvSpPr>
            <p:cNvPr id="62" name="Freeform 20">
              <a:extLst>
                <a:ext uri="{FF2B5EF4-FFF2-40B4-BE49-F238E27FC236}">
                  <a16:creationId xmlns:a16="http://schemas.microsoft.com/office/drawing/2014/main" id="{8D83CAB3-4431-4AEB-811D-4235A5D68310}"/>
                </a:ext>
              </a:extLst>
            </p:cNvPr>
            <p:cNvSpPr>
              <a:spLocks noEditPoints="1"/>
            </p:cNvSpPr>
            <p:nvPr/>
          </p:nvSpPr>
          <p:spPr bwMode="auto">
            <a:xfrm>
              <a:off x="5268045" y="1790700"/>
              <a:ext cx="1493837" cy="1617663"/>
            </a:xfrm>
            <a:custGeom>
              <a:avLst/>
              <a:gdLst>
                <a:gd name="T0" fmla="*/ 1321472 w 156"/>
                <a:gd name="T1" fmla="*/ 430739 h 169"/>
                <a:gd name="T2" fmla="*/ 440491 w 156"/>
                <a:gd name="T3" fmla="*/ 172295 h 169"/>
                <a:gd name="T4" fmla="*/ 172366 w 156"/>
                <a:gd name="T5" fmla="*/ 1043345 h 169"/>
                <a:gd name="T6" fmla="*/ 344732 w 156"/>
                <a:gd name="T7" fmla="*/ 1263500 h 169"/>
                <a:gd name="T8" fmla="*/ 373460 w 156"/>
                <a:gd name="T9" fmla="*/ 1617663 h 169"/>
                <a:gd name="T10" fmla="*/ 593705 w 156"/>
                <a:gd name="T11" fmla="*/ 1349648 h 169"/>
                <a:gd name="T12" fmla="*/ 900133 w 156"/>
                <a:gd name="T13" fmla="*/ 1349648 h 169"/>
                <a:gd name="T14" fmla="*/ 1072499 w 156"/>
                <a:gd name="T15" fmla="*/ 1301788 h 169"/>
                <a:gd name="T16" fmla="*/ 1321472 w 156"/>
                <a:gd name="T17" fmla="*/ 430739 h 169"/>
                <a:gd name="T18" fmla="*/ 1024620 w 156"/>
                <a:gd name="T19" fmla="*/ 1263500 h 169"/>
                <a:gd name="T20" fmla="*/ 574553 w 156"/>
                <a:gd name="T21" fmla="*/ 1320932 h 169"/>
                <a:gd name="T22" fmla="*/ 392611 w 156"/>
                <a:gd name="T23" fmla="*/ 1560231 h 169"/>
                <a:gd name="T24" fmla="*/ 383035 w 156"/>
                <a:gd name="T25" fmla="*/ 1215640 h 169"/>
                <a:gd name="T26" fmla="*/ 229821 w 156"/>
                <a:gd name="T27" fmla="*/ 1024201 h 169"/>
                <a:gd name="T28" fmla="*/ 478794 w 156"/>
                <a:gd name="T29" fmla="*/ 210583 h 169"/>
                <a:gd name="T30" fmla="*/ 1273593 w 156"/>
                <a:gd name="T31" fmla="*/ 469027 h 169"/>
                <a:gd name="T32" fmla="*/ 1024620 w 156"/>
                <a:gd name="T33" fmla="*/ 1263500 h 1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6" h="169">
                  <a:moveTo>
                    <a:pt x="138" y="45"/>
                  </a:moveTo>
                  <a:cubicBezTo>
                    <a:pt x="121" y="12"/>
                    <a:pt x="80" y="0"/>
                    <a:pt x="46" y="18"/>
                  </a:cubicBezTo>
                  <a:cubicBezTo>
                    <a:pt x="13" y="35"/>
                    <a:pt x="0" y="76"/>
                    <a:pt x="18" y="109"/>
                  </a:cubicBezTo>
                  <a:cubicBezTo>
                    <a:pt x="22" y="118"/>
                    <a:pt x="29" y="126"/>
                    <a:pt x="36" y="132"/>
                  </a:cubicBezTo>
                  <a:cubicBezTo>
                    <a:pt x="39" y="169"/>
                    <a:pt x="39" y="169"/>
                    <a:pt x="39" y="169"/>
                  </a:cubicBezTo>
                  <a:cubicBezTo>
                    <a:pt x="62" y="141"/>
                    <a:pt x="62" y="141"/>
                    <a:pt x="62" y="141"/>
                  </a:cubicBezTo>
                  <a:cubicBezTo>
                    <a:pt x="72" y="143"/>
                    <a:pt x="83" y="143"/>
                    <a:pt x="94" y="141"/>
                  </a:cubicBezTo>
                  <a:cubicBezTo>
                    <a:pt x="99" y="140"/>
                    <a:pt x="106" y="139"/>
                    <a:pt x="112" y="136"/>
                  </a:cubicBezTo>
                  <a:cubicBezTo>
                    <a:pt x="145" y="118"/>
                    <a:pt x="156" y="78"/>
                    <a:pt x="138" y="45"/>
                  </a:cubicBezTo>
                  <a:close/>
                  <a:moveTo>
                    <a:pt x="107" y="132"/>
                  </a:moveTo>
                  <a:cubicBezTo>
                    <a:pt x="90" y="142"/>
                    <a:pt x="69" y="140"/>
                    <a:pt x="60" y="138"/>
                  </a:cubicBezTo>
                  <a:cubicBezTo>
                    <a:pt x="55" y="145"/>
                    <a:pt x="41" y="163"/>
                    <a:pt x="41" y="163"/>
                  </a:cubicBezTo>
                  <a:cubicBezTo>
                    <a:pt x="40" y="127"/>
                    <a:pt x="40" y="127"/>
                    <a:pt x="40" y="127"/>
                  </a:cubicBezTo>
                  <a:cubicBezTo>
                    <a:pt x="34" y="122"/>
                    <a:pt x="28" y="115"/>
                    <a:pt x="24" y="107"/>
                  </a:cubicBezTo>
                  <a:cubicBezTo>
                    <a:pt x="8" y="77"/>
                    <a:pt x="20" y="38"/>
                    <a:pt x="50" y="22"/>
                  </a:cubicBezTo>
                  <a:cubicBezTo>
                    <a:pt x="80" y="6"/>
                    <a:pt x="117" y="19"/>
                    <a:pt x="133" y="49"/>
                  </a:cubicBezTo>
                  <a:cubicBezTo>
                    <a:pt x="150" y="81"/>
                    <a:pt x="137" y="115"/>
                    <a:pt x="107" y="132"/>
                  </a:cubicBezTo>
                  <a:close/>
                </a:path>
              </a:pathLst>
            </a:custGeom>
            <a:solidFill>
              <a:srgbClr val="0091DA"/>
            </a:solidFill>
            <a:ln>
              <a:noFill/>
            </a:ln>
          </p:spPr>
          <p:txBody>
            <a:bodyPr/>
            <a:lstStyle/>
            <a:p>
              <a:endParaRPr lang="en-US">
                <a:latin typeface="Univers for KPMG" panose="020B0603020202020204" pitchFamily="34" charset="0"/>
              </a:endParaRPr>
            </a:p>
          </p:txBody>
        </p:sp>
        <p:sp>
          <p:nvSpPr>
            <p:cNvPr id="63" name="Freeform 21">
              <a:extLst>
                <a:ext uri="{FF2B5EF4-FFF2-40B4-BE49-F238E27FC236}">
                  <a16:creationId xmlns:a16="http://schemas.microsoft.com/office/drawing/2014/main" id="{2E0FE58B-F5B2-4644-9C36-470478EBDCE4}"/>
                </a:ext>
              </a:extLst>
            </p:cNvPr>
            <p:cNvSpPr>
              <a:spLocks noEditPoints="1"/>
            </p:cNvSpPr>
            <p:nvPr/>
          </p:nvSpPr>
          <p:spPr bwMode="auto">
            <a:xfrm>
              <a:off x="3936132" y="3436938"/>
              <a:ext cx="1350963" cy="1514475"/>
            </a:xfrm>
            <a:custGeom>
              <a:avLst/>
              <a:gdLst>
                <a:gd name="T0" fmla="*/ 1159337 w 141"/>
                <a:gd name="T1" fmla="*/ 325900 h 158"/>
                <a:gd name="T2" fmla="*/ 325764 w 141"/>
                <a:gd name="T3" fmla="*/ 201291 h 158"/>
                <a:gd name="T4" fmla="*/ 191626 w 141"/>
                <a:gd name="T5" fmla="*/ 1016040 h 158"/>
                <a:gd name="T6" fmla="*/ 373671 w 141"/>
                <a:gd name="T7" fmla="*/ 1198161 h 158"/>
                <a:gd name="T8" fmla="*/ 440740 w 141"/>
                <a:gd name="T9" fmla="*/ 1514475 h 158"/>
                <a:gd name="T10" fmla="*/ 603622 w 141"/>
                <a:gd name="T11" fmla="*/ 1246087 h 158"/>
                <a:gd name="T12" fmla="*/ 881479 w 141"/>
                <a:gd name="T13" fmla="*/ 1207746 h 158"/>
                <a:gd name="T14" fmla="*/ 1034780 w 141"/>
                <a:gd name="T15" fmla="*/ 1140649 h 158"/>
                <a:gd name="T16" fmla="*/ 1159337 w 141"/>
                <a:gd name="T17" fmla="*/ 325900 h 158"/>
                <a:gd name="T18" fmla="*/ 1006036 w 141"/>
                <a:gd name="T19" fmla="*/ 1121478 h 158"/>
                <a:gd name="T20" fmla="*/ 603622 w 141"/>
                <a:gd name="T21" fmla="*/ 1236502 h 158"/>
                <a:gd name="T22" fmla="*/ 450321 w 141"/>
                <a:gd name="T23" fmla="*/ 1456963 h 158"/>
                <a:gd name="T24" fmla="*/ 402415 w 141"/>
                <a:gd name="T25" fmla="*/ 1140649 h 158"/>
                <a:gd name="T26" fmla="*/ 239532 w 141"/>
                <a:gd name="T27" fmla="*/ 987284 h 158"/>
                <a:gd name="T28" fmla="*/ 364089 w 141"/>
                <a:gd name="T29" fmla="*/ 230047 h 158"/>
                <a:gd name="T30" fmla="*/ 1121012 w 141"/>
                <a:gd name="T31" fmla="*/ 364241 h 158"/>
                <a:gd name="T32" fmla="*/ 1006036 w 141"/>
                <a:gd name="T33" fmla="*/ 1121478 h 1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1" h="158">
                  <a:moveTo>
                    <a:pt x="121" y="34"/>
                  </a:moveTo>
                  <a:cubicBezTo>
                    <a:pt x="102" y="7"/>
                    <a:pt x="63" y="0"/>
                    <a:pt x="34" y="21"/>
                  </a:cubicBezTo>
                  <a:cubicBezTo>
                    <a:pt x="7" y="40"/>
                    <a:pt x="0" y="79"/>
                    <a:pt x="20" y="106"/>
                  </a:cubicBezTo>
                  <a:cubicBezTo>
                    <a:pt x="25" y="114"/>
                    <a:pt x="32" y="120"/>
                    <a:pt x="39" y="125"/>
                  </a:cubicBezTo>
                  <a:cubicBezTo>
                    <a:pt x="46" y="158"/>
                    <a:pt x="46" y="158"/>
                    <a:pt x="46" y="158"/>
                  </a:cubicBezTo>
                  <a:cubicBezTo>
                    <a:pt x="63" y="130"/>
                    <a:pt x="63" y="130"/>
                    <a:pt x="63" y="130"/>
                  </a:cubicBezTo>
                  <a:cubicBezTo>
                    <a:pt x="73" y="130"/>
                    <a:pt x="83" y="129"/>
                    <a:pt x="92" y="126"/>
                  </a:cubicBezTo>
                  <a:cubicBezTo>
                    <a:pt x="97" y="125"/>
                    <a:pt x="103" y="122"/>
                    <a:pt x="108" y="119"/>
                  </a:cubicBezTo>
                  <a:cubicBezTo>
                    <a:pt x="135" y="99"/>
                    <a:pt x="141" y="62"/>
                    <a:pt x="121" y="34"/>
                  </a:cubicBezTo>
                  <a:close/>
                  <a:moveTo>
                    <a:pt x="105" y="117"/>
                  </a:moveTo>
                  <a:cubicBezTo>
                    <a:pt x="90" y="127"/>
                    <a:pt x="71" y="130"/>
                    <a:pt x="63" y="129"/>
                  </a:cubicBezTo>
                  <a:cubicBezTo>
                    <a:pt x="58" y="135"/>
                    <a:pt x="47" y="152"/>
                    <a:pt x="47" y="152"/>
                  </a:cubicBezTo>
                  <a:cubicBezTo>
                    <a:pt x="42" y="119"/>
                    <a:pt x="42" y="119"/>
                    <a:pt x="42" y="119"/>
                  </a:cubicBezTo>
                  <a:cubicBezTo>
                    <a:pt x="36" y="116"/>
                    <a:pt x="30" y="110"/>
                    <a:pt x="25" y="103"/>
                  </a:cubicBezTo>
                  <a:cubicBezTo>
                    <a:pt x="7" y="78"/>
                    <a:pt x="13" y="42"/>
                    <a:pt x="38" y="24"/>
                  </a:cubicBezTo>
                  <a:cubicBezTo>
                    <a:pt x="64" y="6"/>
                    <a:pt x="99" y="13"/>
                    <a:pt x="117" y="38"/>
                  </a:cubicBezTo>
                  <a:cubicBezTo>
                    <a:pt x="136" y="65"/>
                    <a:pt x="129" y="98"/>
                    <a:pt x="105" y="117"/>
                  </a:cubicBezTo>
                  <a:close/>
                </a:path>
              </a:pathLst>
            </a:custGeom>
            <a:solidFill>
              <a:srgbClr val="00A3A1"/>
            </a:solidFill>
            <a:ln>
              <a:noFill/>
            </a:ln>
          </p:spPr>
          <p:txBody>
            <a:bodyPr/>
            <a:lstStyle/>
            <a:p>
              <a:endParaRPr lang="en-US">
                <a:latin typeface="Univers for KPMG" panose="020B0603020202020204" pitchFamily="34" charset="0"/>
              </a:endParaRPr>
            </a:p>
          </p:txBody>
        </p:sp>
        <p:sp>
          <p:nvSpPr>
            <p:cNvPr id="64" name="Freeform 22">
              <a:extLst>
                <a:ext uri="{FF2B5EF4-FFF2-40B4-BE49-F238E27FC236}">
                  <a16:creationId xmlns:a16="http://schemas.microsoft.com/office/drawing/2014/main" id="{26EA2346-6FF5-4AEA-A10D-D109A0763269}"/>
                </a:ext>
              </a:extLst>
            </p:cNvPr>
            <p:cNvSpPr>
              <a:spLocks noEditPoints="1"/>
            </p:cNvSpPr>
            <p:nvPr/>
          </p:nvSpPr>
          <p:spPr bwMode="auto">
            <a:xfrm>
              <a:off x="5622057" y="4930775"/>
              <a:ext cx="1092200" cy="958850"/>
            </a:xfrm>
            <a:custGeom>
              <a:avLst/>
              <a:gdLst>
                <a:gd name="T0" fmla="*/ 450293 w 114"/>
                <a:gd name="T1" fmla="*/ 834200 h 100"/>
                <a:gd name="T2" fmla="*/ 239518 w 114"/>
                <a:gd name="T3" fmla="*/ 613664 h 100"/>
                <a:gd name="T4" fmla="*/ 95807 w 114"/>
                <a:gd name="T5" fmla="*/ 594487 h 100"/>
                <a:gd name="T6" fmla="*/ 249098 w 114"/>
                <a:gd name="T7" fmla="*/ 479425 h 100"/>
                <a:gd name="T8" fmla="*/ 249098 w 114"/>
                <a:gd name="T9" fmla="*/ 479425 h 100"/>
                <a:gd name="T10" fmla="*/ 287421 w 114"/>
                <a:gd name="T11" fmla="*/ 345186 h 100"/>
                <a:gd name="T12" fmla="*/ 776037 w 114"/>
                <a:gd name="T13" fmla="*/ 172593 h 100"/>
                <a:gd name="T14" fmla="*/ 929328 w 114"/>
                <a:gd name="T15" fmla="*/ 652018 h 100"/>
                <a:gd name="T16" fmla="*/ 450293 w 114"/>
                <a:gd name="T17" fmla="*/ 834200 h 100"/>
                <a:gd name="T18" fmla="*/ 795198 w 114"/>
                <a:gd name="T19" fmla="*/ 105474 h 100"/>
                <a:gd name="T20" fmla="*/ 229937 w 114"/>
                <a:gd name="T21" fmla="*/ 287655 h 100"/>
                <a:gd name="T22" fmla="*/ 191614 w 114"/>
                <a:gd name="T23" fmla="*/ 460248 h 100"/>
                <a:gd name="T24" fmla="*/ 191614 w 114"/>
                <a:gd name="T25" fmla="*/ 460248 h 100"/>
                <a:gd name="T26" fmla="*/ 0 w 114"/>
                <a:gd name="T27" fmla="*/ 632841 h 100"/>
                <a:gd name="T28" fmla="*/ 239518 w 114"/>
                <a:gd name="T29" fmla="*/ 623253 h 100"/>
                <a:gd name="T30" fmla="*/ 344905 w 114"/>
                <a:gd name="T31" fmla="*/ 786257 h 100"/>
                <a:gd name="T32" fmla="*/ 440712 w 114"/>
                <a:gd name="T33" fmla="*/ 853377 h 100"/>
                <a:gd name="T34" fmla="*/ 986812 w 114"/>
                <a:gd name="T35" fmla="*/ 661607 h 100"/>
                <a:gd name="T36" fmla="*/ 795198 w 114"/>
                <a:gd name="T37" fmla="*/ 105474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 h="100">
                  <a:moveTo>
                    <a:pt x="47" y="87"/>
                  </a:moveTo>
                  <a:cubicBezTo>
                    <a:pt x="37" y="82"/>
                    <a:pt x="29" y="74"/>
                    <a:pt x="25" y="64"/>
                  </a:cubicBezTo>
                  <a:cubicBezTo>
                    <a:pt x="10" y="62"/>
                    <a:pt x="10" y="62"/>
                    <a:pt x="10" y="62"/>
                  </a:cubicBezTo>
                  <a:cubicBezTo>
                    <a:pt x="26" y="50"/>
                    <a:pt x="26" y="50"/>
                    <a:pt x="26" y="50"/>
                  </a:cubicBezTo>
                  <a:cubicBezTo>
                    <a:pt x="26" y="50"/>
                    <a:pt x="26" y="50"/>
                    <a:pt x="26" y="50"/>
                  </a:cubicBezTo>
                  <a:cubicBezTo>
                    <a:pt x="27" y="45"/>
                    <a:pt x="28" y="40"/>
                    <a:pt x="30" y="36"/>
                  </a:cubicBezTo>
                  <a:cubicBezTo>
                    <a:pt x="40" y="17"/>
                    <a:pt x="62" y="8"/>
                    <a:pt x="81" y="18"/>
                  </a:cubicBezTo>
                  <a:cubicBezTo>
                    <a:pt x="99" y="27"/>
                    <a:pt x="107" y="49"/>
                    <a:pt x="97" y="68"/>
                  </a:cubicBezTo>
                  <a:cubicBezTo>
                    <a:pt x="88" y="88"/>
                    <a:pt x="66" y="95"/>
                    <a:pt x="47" y="87"/>
                  </a:cubicBezTo>
                  <a:close/>
                  <a:moveTo>
                    <a:pt x="83" y="11"/>
                  </a:moveTo>
                  <a:cubicBezTo>
                    <a:pt x="61" y="0"/>
                    <a:pt x="35" y="9"/>
                    <a:pt x="24" y="30"/>
                  </a:cubicBezTo>
                  <a:cubicBezTo>
                    <a:pt x="21" y="36"/>
                    <a:pt x="20" y="42"/>
                    <a:pt x="20" y="48"/>
                  </a:cubicBezTo>
                  <a:cubicBezTo>
                    <a:pt x="20" y="48"/>
                    <a:pt x="20" y="48"/>
                    <a:pt x="20" y="48"/>
                  </a:cubicBezTo>
                  <a:cubicBezTo>
                    <a:pt x="0" y="66"/>
                    <a:pt x="0" y="66"/>
                    <a:pt x="0" y="66"/>
                  </a:cubicBezTo>
                  <a:cubicBezTo>
                    <a:pt x="25" y="65"/>
                    <a:pt x="25" y="65"/>
                    <a:pt x="25" y="65"/>
                  </a:cubicBezTo>
                  <a:cubicBezTo>
                    <a:pt x="27" y="71"/>
                    <a:pt x="31" y="77"/>
                    <a:pt x="36" y="82"/>
                  </a:cubicBezTo>
                  <a:cubicBezTo>
                    <a:pt x="38" y="85"/>
                    <a:pt x="43" y="87"/>
                    <a:pt x="46" y="89"/>
                  </a:cubicBezTo>
                  <a:cubicBezTo>
                    <a:pt x="68" y="100"/>
                    <a:pt x="93" y="91"/>
                    <a:pt x="103" y="69"/>
                  </a:cubicBezTo>
                  <a:cubicBezTo>
                    <a:pt x="114" y="48"/>
                    <a:pt x="104" y="22"/>
                    <a:pt x="83" y="11"/>
                  </a:cubicBezTo>
                  <a:close/>
                </a:path>
              </a:pathLst>
            </a:custGeom>
            <a:solidFill>
              <a:srgbClr val="43B02A"/>
            </a:solidFill>
            <a:ln>
              <a:noFill/>
            </a:ln>
          </p:spPr>
          <p:txBody>
            <a:bodyPr/>
            <a:lstStyle/>
            <a:p>
              <a:endParaRPr lang="en-US">
                <a:latin typeface="Univers for KPMG" panose="020B0603020202020204" pitchFamily="34" charset="0"/>
              </a:endParaRPr>
            </a:p>
          </p:txBody>
        </p:sp>
        <p:sp>
          <p:nvSpPr>
            <p:cNvPr id="65" name="Freeform 24">
              <a:extLst>
                <a:ext uri="{FF2B5EF4-FFF2-40B4-BE49-F238E27FC236}">
                  <a16:creationId xmlns:a16="http://schemas.microsoft.com/office/drawing/2014/main" id="{545630E4-6C9C-4E79-8921-70B79D081A06}"/>
                </a:ext>
              </a:extLst>
            </p:cNvPr>
            <p:cNvSpPr>
              <a:spLocks noEditPoints="1"/>
            </p:cNvSpPr>
            <p:nvPr/>
          </p:nvSpPr>
          <p:spPr bwMode="auto">
            <a:xfrm>
              <a:off x="3266207" y="2116138"/>
              <a:ext cx="833438" cy="766762"/>
            </a:xfrm>
            <a:custGeom>
              <a:avLst/>
              <a:gdLst>
                <a:gd name="T0" fmla="*/ 459828 w 87"/>
                <a:gd name="T1" fmla="*/ 747594 h 80"/>
                <a:gd name="T2" fmla="*/ 201175 w 87"/>
                <a:gd name="T3" fmla="*/ 651749 h 80"/>
                <a:gd name="T4" fmla="*/ 67058 w 87"/>
                <a:gd name="T5" fmla="*/ 699671 h 80"/>
                <a:gd name="T6" fmla="*/ 153276 w 87"/>
                <a:gd name="T7" fmla="*/ 536734 h 80"/>
                <a:gd name="T8" fmla="*/ 153276 w 87"/>
                <a:gd name="T9" fmla="*/ 536734 h 80"/>
                <a:gd name="T10" fmla="*/ 124537 w 87"/>
                <a:gd name="T11" fmla="*/ 402551 h 80"/>
                <a:gd name="T12" fmla="*/ 459828 w 87"/>
                <a:gd name="T13" fmla="*/ 67092 h 80"/>
                <a:gd name="T14" fmla="*/ 785539 w 87"/>
                <a:gd name="T15" fmla="*/ 402551 h 80"/>
                <a:gd name="T16" fmla="*/ 459828 w 87"/>
                <a:gd name="T17" fmla="*/ 747594 h 80"/>
                <a:gd name="T18" fmla="*/ 440668 w 87"/>
                <a:gd name="T19" fmla="*/ 0 h 80"/>
                <a:gd name="T20" fmla="*/ 57478 w 87"/>
                <a:gd name="T21" fmla="*/ 383382 h 80"/>
                <a:gd name="T22" fmla="*/ 86218 w 87"/>
                <a:gd name="T23" fmla="*/ 546319 h 80"/>
                <a:gd name="T24" fmla="*/ 86218 w 87"/>
                <a:gd name="T25" fmla="*/ 546319 h 80"/>
                <a:gd name="T26" fmla="*/ 0 w 87"/>
                <a:gd name="T27" fmla="*/ 766763 h 80"/>
                <a:gd name="T28" fmla="*/ 191595 w 87"/>
                <a:gd name="T29" fmla="*/ 661333 h 80"/>
                <a:gd name="T30" fmla="*/ 354451 w 87"/>
                <a:gd name="T31" fmla="*/ 747594 h 80"/>
                <a:gd name="T32" fmla="*/ 459828 w 87"/>
                <a:gd name="T33" fmla="*/ 766763 h 80"/>
                <a:gd name="T34" fmla="*/ 833438 w 87"/>
                <a:gd name="T35" fmla="*/ 383382 h 80"/>
                <a:gd name="T36" fmla="*/ 440668 w 87"/>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7" h="80">
                  <a:moveTo>
                    <a:pt x="48" y="78"/>
                  </a:moveTo>
                  <a:cubicBezTo>
                    <a:pt x="37" y="78"/>
                    <a:pt x="28" y="74"/>
                    <a:pt x="21" y="68"/>
                  </a:cubicBezTo>
                  <a:cubicBezTo>
                    <a:pt x="7" y="73"/>
                    <a:pt x="7" y="73"/>
                    <a:pt x="7" y="73"/>
                  </a:cubicBezTo>
                  <a:cubicBezTo>
                    <a:pt x="16" y="56"/>
                    <a:pt x="16" y="56"/>
                    <a:pt x="16" y="56"/>
                  </a:cubicBezTo>
                  <a:cubicBezTo>
                    <a:pt x="16" y="56"/>
                    <a:pt x="16" y="56"/>
                    <a:pt x="16" y="56"/>
                  </a:cubicBezTo>
                  <a:cubicBezTo>
                    <a:pt x="14" y="52"/>
                    <a:pt x="13" y="47"/>
                    <a:pt x="13" y="42"/>
                  </a:cubicBezTo>
                  <a:cubicBezTo>
                    <a:pt x="13" y="23"/>
                    <a:pt x="29" y="7"/>
                    <a:pt x="48" y="7"/>
                  </a:cubicBezTo>
                  <a:cubicBezTo>
                    <a:pt x="67" y="7"/>
                    <a:pt x="82" y="23"/>
                    <a:pt x="82" y="42"/>
                  </a:cubicBezTo>
                  <a:cubicBezTo>
                    <a:pt x="82" y="62"/>
                    <a:pt x="67" y="77"/>
                    <a:pt x="48" y="78"/>
                  </a:cubicBezTo>
                  <a:close/>
                  <a:moveTo>
                    <a:pt x="46" y="0"/>
                  </a:moveTo>
                  <a:cubicBezTo>
                    <a:pt x="24" y="0"/>
                    <a:pt x="6" y="18"/>
                    <a:pt x="6" y="40"/>
                  </a:cubicBezTo>
                  <a:cubicBezTo>
                    <a:pt x="6" y="46"/>
                    <a:pt x="7" y="52"/>
                    <a:pt x="9" y="57"/>
                  </a:cubicBezTo>
                  <a:cubicBezTo>
                    <a:pt x="9" y="57"/>
                    <a:pt x="9" y="57"/>
                    <a:pt x="9" y="57"/>
                  </a:cubicBezTo>
                  <a:cubicBezTo>
                    <a:pt x="0" y="80"/>
                    <a:pt x="0" y="80"/>
                    <a:pt x="0" y="80"/>
                  </a:cubicBezTo>
                  <a:cubicBezTo>
                    <a:pt x="20" y="69"/>
                    <a:pt x="20" y="69"/>
                    <a:pt x="20" y="69"/>
                  </a:cubicBezTo>
                  <a:cubicBezTo>
                    <a:pt x="25" y="73"/>
                    <a:pt x="31" y="76"/>
                    <a:pt x="37" y="78"/>
                  </a:cubicBezTo>
                  <a:cubicBezTo>
                    <a:pt x="40" y="79"/>
                    <a:pt x="44" y="80"/>
                    <a:pt x="48" y="80"/>
                  </a:cubicBezTo>
                  <a:cubicBezTo>
                    <a:pt x="70" y="80"/>
                    <a:pt x="87" y="62"/>
                    <a:pt x="87" y="40"/>
                  </a:cubicBezTo>
                  <a:cubicBezTo>
                    <a:pt x="87" y="18"/>
                    <a:pt x="69" y="0"/>
                    <a:pt x="46" y="0"/>
                  </a:cubicBezTo>
                  <a:close/>
                </a:path>
              </a:pathLst>
            </a:custGeom>
            <a:solidFill>
              <a:srgbClr val="009A44"/>
            </a:solidFill>
            <a:ln>
              <a:noFill/>
            </a:ln>
          </p:spPr>
          <p:txBody>
            <a:bodyPr/>
            <a:lstStyle/>
            <a:p>
              <a:endParaRPr lang="en-US">
                <a:latin typeface="Univers for KPMG" panose="020B0603020202020204" pitchFamily="34" charset="0"/>
              </a:endParaRPr>
            </a:p>
          </p:txBody>
        </p:sp>
        <p:sp>
          <p:nvSpPr>
            <p:cNvPr id="66" name="Freeform 25">
              <a:extLst>
                <a:ext uri="{FF2B5EF4-FFF2-40B4-BE49-F238E27FC236}">
                  <a16:creationId xmlns:a16="http://schemas.microsoft.com/office/drawing/2014/main" id="{0D07C045-6E04-40B7-94CE-876BC9DC9797}"/>
                </a:ext>
              </a:extLst>
            </p:cNvPr>
            <p:cNvSpPr>
              <a:spLocks noEditPoints="1"/>
            </p:cNvSpPr>
            <p:nvPr/>
          </p:nvSpPr>
          <p:spPr bwMode="auto">
            <a:xfrm>
              <a:off x="5449020" y="1244600"/>
              <a:ext cx="690562" cy="641350"/>
            </a:xfrm>
            <a:custGeom>
              <a:avLst/>
              <a:gdLst>
                <a:gd name="T0" fmla="*/ 383646 w 72"/>
                <a:gd name="T1" fmla="*/ 622205 h 67"/>
                <a:gd name="T2" fmla="*/ 163050 w 72"/>
                <a:gd name="T3" fmla="*/ 536054 h 67"/>
                <a:gd name="T4" fmla="*/ 57547 w 72"/>
                <a:gd name="T5" fmla="*/ 574343 h 67"/>
                <a:gd name="T6" fmla="*/ 124685 w 72"/>
                <a:gd name="T7" fmla="*/ 449902 h 67"/>
                <a:gd name="T8" fmla="*/ 124685 w 72"/>
                <a:gd name="T9" fmla="*/ 449902 h 67"/>
                <a:gd name="T10" fmla="*/ 105503 w 72"/>
                <a:gd name="T11" fmla="*/ 335034 h 67"/>
                <a:gd name="T12" fmla="*/ 383646 w 72"/>
                <a:gd name="T13" fmla="*/ 57434 h 67"/>
                <a:gd name="T14" fmla="*/ 652198 w 72"/>
                <a:gd name="T15" fmla="*/ 335034 h 67"/>
                <a:gd name="T16" fmla="*/ 383646 w 72"/>
                <a:gd name="T17" fmla="*/ 622205 h 67"/>
                <a:gd name="T18" fmla="*/ 374055 w 72"/>
                <a:gd name="T19" fmla="*/ 0 h 67"/>
                <a:gd name="T20" fmla="*/ 47956 w 72"/>
                <a:gd name="T21" fmla="*/ 325461 h 67"/>
                <a:gd name="T22" fmla="*/ 76729 w 72"/>
                <a:gd name="T23" fmla="*/ 449902 h 67"/>
                <a:gd name="T24" fmla="*/ 76729 w 72"/>
                <a:gd name="T25" fmla="*/ 449902 h 67"/>
                <a:gd name="T26" fmla="*/ 0 w 72"/>
                <a:gd name="T27" fmla="*/ 631778 h 67"/>
                <a:gd name="T28" fmla="*/ 163050 w 72"/>
                <a:gd name="T29" fmla="*/ 545626 h 67"/>
                <a:gd name="T30" fmla="*/ 287735 w 72"/>
                <a:gd name="T31" fmla="*/ 622205 h 67"/>
                <a:gd name="T32" fmla="*/ 383646 w 72"/>
                <a:gd name="T33" fmla="*/ 641350 h 67"/>
                <a:gd name="T34" fmla="*/ 690563 w 72"/>
                <a:gd name="T35" fmla="*/ 325461 h 67"/>
                <a:gd name="T36" fmla="*/ 374055 w 72"/>
                <a:gd name="T37" fmla="*/ 0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2" h="67">
                  <a:moveTo>
                    <a:pt x="40" y="65"/>
                  </a:moveTo>
                  <a:cubicBezTo>
                    <a:pt x="31" y="65"/>
                    <a:pt x="23" y="62"/>
                    <a:pt x="17" y="56"/>
                  </a:cubicBezTo>
                  <a:cubicBezTo>
                    <a:pt x="6" y="60"/>
                    <a:pt x="6" y="60"/>
                    <a:pt x="6" y="60"/>
                  </a:cubicBezTo>
                  <a:cubicBezTo>
                    <a:pt x="13" y="47"/>
                    <a:pt x="13" y="47"/>
                    <a:pt x="13" y="47"/>
                  </a:cubicBezTo>
                  <a:cubicBezTo>
                    <a:pt x="13" y="47"/>
                    <a:pt x="13" y="47"/>
                    <a:pt x="13" y="47"/>
                  </a:cubicBezTo>
                  <a:cubicBezTo>
                    <a:pt x="12" y="43"/>
                    <a:pt x="11" y="39"/>
                    <a:pt x="11" y="35"/>
                  </a:cubicBezTo>
                  <a:cubicBezTo>
                    <a:pt x="11" y="19"/>
                    <a:pt x="24" y="6"/>
                    <a:pt x="40" y="6"/>
                  </a:cubicBezTo>
                  <a:cubicBezTo>
                    <a:pt x="55" y="6"/>
                    <a:pt x="68" y="19"/>
                    <a:pt x="68" y="35"/>
                  </a:cubicBezTo>
                  <a:cubicBezTo>
                    <a:pt x="68" y="51"/>
                    <a:pt x="55" y="64"/>
                    <a:pt x="40" y="65"/>
                  </a:cubicBezTo>
                  <a:close/>
                  <a:moveTo>
                    <a:pt x="39" y="0"/>
                  </a:moveTo>
                  <a:cubicBezTo>
                    <a:pt x="20" y="0"/>
                    <a:pt x="5" y="15"/>
                    <a:pt x="5" y="34"/>
                  </a:cubicBezTo>
                  <a:cubicBezTo>
                    <a:pt x="5" y="38"/>
                    <a:pt x="6" y="43"/>
                    <a:pt x="8" y="47"/>
                  </a:cubicBezTo>
                  <a:cubicBezTo>
                    <a:pt x="8" y="47"/>
                    <a:pt x="8" y="47"/>
                    <a:pt x="8" y="47"/>
                  </a:cubicBezTo>
                  <a:cubicBezTo>
                    <a:pt x="0" y="66"/>
                    <a:pt x="0" y="66"/>
                    <a:pt x="0" y="66"/>
                  </a:cubicBezTo>
                  <a:cubicBezTo>
                    <a:pt x="17" y="57"/>
                    <a:pt x="17" y="57"/>
                    <a:pt x="17" y="57"/>
                  </a:cubicBezTo>
                  <a:cubicBezTo>
                    <a:pt x="21" y="61"/>
                    <a:pt x="25" y="64"/>
                    <a:pt x="30" y="65"/>
                  </a:cubicBezTo>
                  <a:cubicBezTo>
                    <a:pt x="33" y="66"/>
                    <a:pt x="37" y="67"/>
                    <a:pt x="40" y="67"/>
                  </a:cubicBezTo>
                  <a:cubicBezTo>
                    <a:pt x="59" y="67"/>
                    <a:pt x="72" y="52"/>
                    <a:pt x="72" y="34"/>
                  </a:cubicBezTo>
                  <a:cubicBezTo>
                    <a:pt x="72" y="15"/>
                    <a:pt x="57" y="0"/>
                    <a:pt x="39" y="0"/>
                  </a:cubicBezTo>
                  <a:close/>
                </a:path>
              </a:pathLst>
            </a:custGeom>
            <a:solidFill>
              <a:srgbClr val="003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Univers for KPMG" panose="020B0603020202020204" pitchFamily="34" charset="0"/>
              </a:endParaRPr>
            </a:p>
          </p:txBody>
        </p:sp>
        <p:sp>
          <p:nvSpPr>
            <p:cNvPr id="67" name="Freeform 26">
              <a:extLst>
                <a:ext uri="{FF2B5EF4-FFF2-40B4-BE49-F238E27FC236}">
                  <a16:creationId xmlns:a16="http://schemas.microsoft.com/office/drawing/2014/main" id="{9245C7AD-70A1-4808-9815-26D31434AB56}"/>
                </a:ext>
              </a:extLst>
            </p:cNvPr>
            <p:cNvSpPr>
              <a:spLocks noEditPoints="1"/>
            </p:cNvSpPr>
            <p:nvPr/>
          </p:nvSpPr>
          <p:spPr bwMode="auto">
            <a:xfrm>
              <a:off x="6426920" y="2824163"/>
              <a:ext cx="708025" cy="652462"/>
            </a:xfrm>
            <a:custGeom>
              <a:avLst/>
              <a:gdLst>
                <a:gd name="T0" fmla="*/ 373148 w 74"/>
                <a:gd name="T1" fmla="*/ 623678 h 68"/>
                <a:gd name="T2" fmla="*/ 162654 w 74"/>
                <a:gd name="T3" fmla="*/ 537322 h 68"/>
                <a:gd name="T4" fmla="*/ 57407 w 74"/>
                <a:gd name="T5" fmla="*/ 566108 h 68"/>
                <a:gd name="T6" fmla="*/ 133951 w 74"/>
                <a:gd name="T7" fmla="*/ 441372 h 68"/>
                <a:gd name="T8" fmla="*/ 133951 w 74"/>
                <a:gd name="T9" fmla="*/ 441372 h 68"/>
                <a:gd name="T10" fmla="*/ 114815 w 74"/>
                <a:gd name="T11" fmla="*/ 326232 h 68"/>
                <a:gd name="T12" fmla="*/ 401852 w 74"/>
                <a:gd name="T13" fmla="*/ 57570 h 68"/>
                <a:gd name="T14" fmla="*/ 660185 w 74"/>
                <a:gd name="T15" fmla="*/ 355017 h 68"/>
                <a:gd name="T16" fmla="*/ 373148 w 74"/>
                <a:gd name="T17" fmla="*/ 623678 h 68"/>
                <a:gd name="T18" fmla="*/ 392284 w 74"/>
                <a:gd name="T19" fmla="*/ 9595 h 68"/>
                <a:gd name="T20" fmla="*/ 57407 w 74"/>
                <a:gd name="T21" fmla="*/ 307041 h 68"/>
                <a:gd name="T22" fmla="*/ 76543 w 74"/>
                <a:gd name="T23" fmla="*/ 441372 h 68"/>
                <a:gd name="T24" fmla="*/ 76543 w 74"/>
                <a:gd name="T25" fmla="*/ 441372 h 68"/>
                <a:gd name="T26" fmla="*/ 0 w 74"/>
                <a:gd name="T27" fmla="*/ 623678 h 68"/>
                <a:gd name="T28" fmla="*/ 162654 w 74"/>
                <a:gd name="T29" fmla="*/ 537322 h 68"/>
                <a:gd name="T30" fmla="*/ 287037 w 74"/>
                <a:gd name="T31" fmla="*/ 623678 h 68"/>
                <a:gd name="T32" fmla="*/ 373148 w 74"/>
                <a:gd name="T33" fmla="*/ 642868 h 68"/>
                <a:gd name="T34" fmla="*/ 698457 w 74"/>
                <a:gd name="T35" fmla="*/ 345422 h 68"/>
                <a:gd name="T36" fmla="*/ 392284 w 74"/>
                <a:gd name="T37" fmla="*/ 9595 h 6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4" h="68">
                  <a:moveTo>
                    <a:pt x="39" y="65"/>
                  </a:moveTo>
                  <a:cubicBezTo>
                    <a:pt x="31" y="65"/>
                    <a:pt x="23" y="61"/>
                    <a:pt x="17" y="56"/>
                  </a:cubicBezTo>
                  <a:cubicBezTo>
                    <a:pt x="6" y="59"/>
                    <a:pt x="6" y="59"/>
                    <a:pt x="6" y="59"/>
                  </a:cubicBezTo>
                  <a:cubicBezTo>
                    <a:pt x="14" y="46"/>
                    <a:pt x="14" y="46"/>
                    <a:pt x="14" y="46"/>
                  </a:cubicBezTo>
                  <a:cubicBezTo>
                    <a:pt x="14" y="46"/>
                    <a:pt x="14" y="46"/>
                    <a:pt x="14" y="46"/>
                  </a:cubicBezTo>
                  <a:cubicBezTo>
                    <a:pt x="13" y="42"/>
                    <a:pt x="12" y="38"/>
                    <a:pt x="12" y="34"/>
                  </a:cubicBezTo>
                  <a:cubicBezTo>
                    <a:pt x="13" y="18"/>
                    <a:pt x="26" y="5"/>
                    <a:pt x="42" y="6"/>
                  </a:cubicBezTo>
                  <a:cubicBezTo>
                    <a:pt x="58" y="7"/>
                    <a:pt x="70" y="21"/>
                    <a:pt x="69" y="37"/>
                  </a:cubicBezTo>
                  <a:cubicBezTo>
                    <a:pt x="68" y="53"/>
                    <a:pt x="55" y="65"/>
                    <a:pt x="39" y="65"/>
                  </a:cubicBezTo>
                  <a:close/>
                  <a:moveTo>
                    <a:pt x="41" y="1"/>
                  </a:moveTo>
                  <a:cubicBezTo>
                    <a:pt x="23" y="0"/>
                    <a:pt x="7" y="14"/>
                    <a:pt x="6" y="32"/>
                  </a:cubicBezTo>
                  <a:cubicBezTo>
                    <a:pt x="6" y="37"/>
                    <a:pt x="7" y="42"/>
                    <a:pt x="8" y="46"/>
                  </a:cubicBezTo>
                  <a:cubicBezTo>
                    <a:pt x="8" y="46"/>
                    <a:pt x="8" y="46"/>
                    <a:pt x="8" y="46"/>
                  </a:cubicBezTo>
                  <a:cubicBezTo>
                    <a:pt x="0" y="65"/>
                    <a:pt x="0" y="65"/>
                    <a:pt x="0" y="65"/>
                  </a:cubicBezTo>
                  <a:cubicBezTo>
                    <a:pt x="17" y="56"/>
                    <a:pt x="17" y="56"/>
                    <a:pt x="17" y="56"/>
                  </a:cubicBezTo>
                  <a:cubicBezTo>
                    <a:pt x="21" y="60"/>
                    <a:pt x="25" y="63"/>
                    <a:pt x="30" y="65"/>
                  </a:cubicBezTo>
                  <a:cubicBezTo>
                    <a:pt x="32" y="66"/>
                    <a:pt x="36" y="67"/>
                    <a:pt x="39" y="67"/>
                  </a:cubicBezTo>
                  <a:cubicBezTo>
                    <a:pt x="58" y="68"/>
                    <a:pt x="72" y="54"/>
                    <a:pt x="73" y="36"/>
                  </a:cubicBezTo>
                  <a:cubicBezTo>
                    <a:pt x="74" y="18"/>
                    <a:pt x="60" y="2"/>
                    <a:pt x="41" y="1"/>
                  </a:cubicBezTo>
                  <a:close/>
                </a:path>
              </a:pathLst>
            </a:custGeom>
            <a:solidFill>
              <a:srgbClr val="483698"/>
            </a:solidFill>
            <a:ln>
              <a:noFill/>
            </a:ln>
          </p:spPr>
          <p:txBody>
            <a:bodyPr/>
            <a:lstStyle/>
            <a:p>
              <a:endParaRPr lang="en-US">
                <a:latin typeface="Univers for KPMG" panose="020B0603020202020204" pitchFamily="34" charset="0"/>
              </a:endParaRPr>
            </a:p>
          </p:txBody>
        </p:sp>
        <p:sp>
          <p:nvSpPr>
            <p:cNvPr id="68" name="Freeform 27">
              <a:extLst>
                <a:ext uri="{FF2B5EF4-FFF2-40B4-BE49-F238E27FC236}">
                  <a16:creationId xmlns:a16="http://schemas.microsoft.com/office/drawing/2014/main" id="{ABEDA37C-DB93-47B6-AC3D-6F817F97B138}"/>
                </a:ext>
              </a:extLst>
            </p:cNvPr>
            <p:cNvSpPr>
              <a:spLocks noEditPoints="1"/>
            </p:cNvSpPr>
            <p:nvPr/>
          </p:nvSpPr>
          <p:spPr bwMode="auto">
            <a:xfrm>
              <a:off x="4491757" y="4624388"/>
              <a:ext cx="1235075" cy="1370012"/>
            </a:xfrm>
            <a:custGeom>
              <a:avLst/>
              <a:gdLst>
                <a:gd name="T0" fmla="*/ 1129759 w 129"/>
                <a:gd name="T1" fmla="*/ 718538 h 143"/>
                <a:gd name="T2" fmla="*/ 890403 w 129"/>
                <a:gd name="T3" fmla="*/ 1063437 h 143"/>
                <a:gd name="T4" fmla="*/ 957422 w 129"/>
                <a:gd name="T5" fmla="*/ 1302949 h 143"/>
                <a:gd name="T6" fmla="*/ 708493 w 129"/>
                <a:gd name="T7" fmla="*/ 1092178 h 143"/>
                <a:gd name="T8" fmla="*/ 708493 w 129"/>
                <a:gd name="T9" fmla="*/ 1092178 h 143"/>
                <a:gd name="T10" fmla="*/ 507434 w 129"/>
                <a:gd name="T11" fmla="*/ 1082598 h 143"/>
                <a:gd name="T12" fmla="*/ 153188 w 129"/>
                <a:gd name="T13" fmla="*/ 488606 h 143"/>
                <a:gd name="T14" fmla="*/ 746790 w 129"/>
                <a:gd name="T15" fmla="*/ 114966 h 143"/>
                <a:gd name="T16" fmla="*/ 1129759 w 129"/>
                <a:gd name="T17" fmla="*/ 718538 h 143"/>
                <a:gd name="T18" fmla="*/ 746790 w 129"/>
                <a:gd name="T19" fmla="*/ 67064 h 143"/>
                <a:gd name="T20" fmla="*/ 76594 w 129"/>
                <a:gd name="T21" fmla="*/ 488606 h 143"/>
                <a:gd name="T22" fmla="*/ 478711 w 129"/>
                <a:gd name="T23" fmla="*/ 1168822 h 143"/>
                <a:gd name="T24" fmla="*/ 718067 w 129"/>
                <a:gd name="T25" fmla="*/ 1168822 h 143"/>
                <a:gd name="T26" fmla="*/ 718067 w 129"/>
                <a:gd name="T27" fmla="*/ 1168822 h 143"/>
                <a:gd name="T28" fmla="*/ 995719 w 129"/>
                <a:gd name="T29" fmla="*/ 1370013 h 143"/>
                <a:gd name="T30" fmla="*/ 909551 w 129"/>
                <a:gd name="T31" fmla="*/ 1063437 h 143"/>
                <a:gd name="T32" fmla="*/ 1101036 w 129"/>
                <a:gd name="T33" fmla="*/ 871826 h 143"/>
                <a:gd name="T34" fmla="*/ 1158481 w 129"/>
                <a:gd name="T35" fmla="*/ 728119 h 143"/>
                <a:gd name="T36" fmla="*/ 746790 w 129"/>
                <a:gd name="T37" fmla="*/ 67064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9" h="143">
                  <a:moveTo>
                    <a:pt x="118" y="75"/>
                  </a:moveTo>
                  <a:cubicBezTo>
                    <a:pt x="115" y="91"/>
                    <a:pt x="105" y="103"/>
                    <a:pt x="93" y="111"/>
                  </a:cubicBezTo>
                  <a:cubicBezTo>
                    <a:pt x="100" y="136"/>
                    <a:pt x="100" y="136"/>
                    <a:pt x="100" y="136"/>
                  </a:cubicBezTo>
                  <a:cubicBezTo>
                    <a:pt x="74" y="114"/>
                    <a:pt x="74" y="114"/>
                    <a:pt x="74" y="114"/>
                  </a:cubicBezTo>
                  <a:cubicBezTo>
                    <a:pt x="74" y="114"/>
                    <a:pt x="74" y="114"/>
                    <a:pt x="74" y="114"/>
                  </a:cubicBezTo>
                  <a:cubicBezTo>
                    <a:pt x="67" y="115"/>
                    <a:pt x="60" y="115"/>
                    <a:pt x="53" y="113"/>
                  </a:cubicBezTo>
                  <a:cubicBezTo>
                    <a:pt x="24" y="106"/>
                    <a:pt x="9" y="79"/>
                    <a:pt x="16" y="51"/>
                  </a:cubicBezTo>
                  <a:cubicBezTo>
                    <a:pt x="23" y="23"/>
                    <a:pt x="49" y="5"/>
                    <a:pt x="78" y="12"/>
                  </a:cubicBezTo>
                  <a:cubicBezTo>
                    <a:pt x="106" y="19"/>
                    <a:pt x="123" y="47"/>
                    <a:pt x="118" y="75"/>
                  </a:cubicBezTo>
                  <a:close/>
                  <a:moveTo>
                    <a:pt x="78" y="7"/>
                  </a:moveTo>
                  <a:cubicBezTo>
                    <a:pt x="47" y="0"/>
                    <a:pt x="16" y="19"/>
                    <a:pt x="8" y="51"/>
                  </a:cubicBezTo>
                  <a:cubicBezTo>
                    <a:pt x="0" y="82"/>
                    <a:pt x="19" y="114"/>
                    <a:pt x="50" y="122"/>
                  </a:cubicBezTo>
                  <a:cubicBezTo>
                    <a:pt x="59" y="124"/>
                    <a:pt x="67" y="124"/>
                    <a:pt x="75" y="122"/>
                  </a:cubicBezTo>
                  <a:cubicBezTo>
                    <a:pt x="75" y="122"/>
                    <a:pt x="75" y="122"/>
                    <a:pt x="75" y="122"/>
                  </a:cubicBezTo>
                  <a:cubicBezTo>
                    <a:pt x="104" y="143"/>
                    <a:pt x="104" y="143"/>
                    <a:pt x="104" y="143"/>
                  </a:cubicBezTo>
                  <a:cubicBezTo>
                    <a:pt x="95" y="111"/>
                    <a:pt x="95" y="111"/>
                    <a:pt x="95" y="111"/>
                  </a:cubicBezTo>
                  <a:cubicBezTo>
                    <a:pt x="103" y="106"/>
                    <a:pt x="110" y="99"/>
                    <a:pt x="115" y="91"/>
                  </a:cubicBezTo>
                  <a:cubicBezTo>
                    <a:pt x="117" y="87"/>
                    <a:pt x="120" y="81"/>
                    <a:pt x="121" y="76"/>
                  </a:cubicBezTo>
                  <a:cubicBezTo>
                    <a:pt x="129" y="44"/>
                    <a:pt x="109" y="15"/>
                    <a:pt x="78" y="7"/>
                  </a:cubicBezTo>
                  <a:close/>
                </a:path>
              </a:pathLst>
            </a:custGeom>
            <a:solidFill>
              <a:srgbClr val="470A68"/>
            </a:solidFill>
            <a:ln>
              <a:noFill/>
            </a:ln>
          </p:spPr>
          <p:txBody>
            <a:bodyPr/>
            <a:lstStyle/>
            <a:p>
              <a:endParaRPr lang="en-US">
                <a:latin typeface="Univers for KPMG" panose="020B0603020202020204" pitchFamily="34" charset="0"/>
              </a:endParaRPr>
            </a:p>
          </p:txBody>
        </p:sp>
        <p:sp>
          <p:nvSpPr>
            <p:cNvPr id="69" name="Freeform 28">
              <a:extLst>
                <a:ext uri="{FF2B5EF4-FFF2-40B4-BE49-F238E27FC236}">
                  <a16:creationId xmlns:a16="http://schemas.microsoft.com/office/drawing/2014/main" id="{B818AA09-871D-4B67-A58F-D2E8E581595B}"/>
                </a:ext>
              </a:extLst>
            </p:cNvPr>
            <p:cNvSpPr>
              <a:spLocks noEditPoints="1"/>
            </p:cNvSpPr>
            <p:nvPr/>
          </p:nvSpPr>
          <p:spPr bwMode="auto">
            <a:xfrm>
              <a:off x="4539382" y="2624138"/>
              <a:ext cx="957263" cy="1081087"/>
            </a:xfrm>
            <a:custGeom>
              <a:avLst/>
              <a:gdLst>
                <a:gd name="T0" fmla="*/ 842391 w 100"/>
                <a:gd name="T1" fmla="*/ 612298 h 113"/>
                <a:gd name="T2" fmla="*/ 612648 w 100"/>
                <a:gd name="T3" fmla="*/ 841909 h 113"/>
                <a:gd name="T4" fmla="*/ 631794 w 100"/>
                <a:gd name="T5" fmla="*/ 1023685 h 113"/>
                <a:gd name="T6" fmla="*/ 478631 w 100"/>
                <a:gd name="T7" fmla="*/ 832342 h 113"/>
                <a:gd name="T8" fmla="*/ 478631 w 100"/>
                <a:gd name="T9" fmla="*/ 832342 h 113"/>
                <a:gd name="T10" fmla="*/ 335042 w 100"/>
                <a:gd name="T11" fmla="*/ 803641 h 113"/>
                <a:gd name="T12" fmla="*/ 153162 w 100"/>
                <a:gd name="T13" fmla="*/ 315716 h 113"/>
                <a:gd name="T14" fmla="*/ 641366 w 100"/>
                <a:gd name="T15" fmla="*/ 124373 h 113"/>
                <a:gd name="T16" fmla="*/ 842391 w 100"/>
                <a:gd name="T17" fmla="*/ 612298 h 113"/>
                <a:gd name="T18" fmla="*/ 641366 w 100"/>
                <a:gd name="T19" fmla="*/ 86104 h 113"/>
                <a:gd name="T20" fmla="*/ 95726 w 100"/>
                <a:gd name="T21" fmla="*/ 306149 h 113"/>
                <a:gd name="T22" fmla="*/ 296752 w 100"/>
                <a:gd name="T23" fmla="*/ 861044 h 113"/>
                <a:gd name="T24" fmla="*/ 478631 w 100"/>
                <a:gd name="T25" fmla="*/ 889745 h 113"/>
                <a:gd name="T26" fmla="*/ 478631 w 100"/>
                <a:gd name="T27" fmla="*/ 889745 h 113"/>
                <a:gd name="T28" fmla="*/ 650939 w 100"/>
                <a:gd name="T29" fmla="*/ 1081088 h 113"/>
                <a:gd name="T30" fmla="*/ 631794 w 100"/>
                <a:gd name="T31" fmla="*/ 841909 h 113"/>
                <a:gd name="T32" fmla="*/ 794528 w 100"/>
                <a:gd name="T33" fmla="*/ 727103 h 113"/>
                <a:gd name="T34" fmla="*/ 861537 w 100"/>
                <a:gd name="T35" fmla="*/ 631432 h 113"/>
                <a:gd name="T36" fmla="*/ 641366 w 100"/>
                <a:gd name="T37" fmla="*/ 86104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0" h="113">
                  <a:moveTo>
                    <a:pt x="88" y="64"/>
                  </a:moveTo>
                  <a:cubicBezTo>
                    <a:pt x="83" y="76"/>
                    <a:pt x="74" y="83"/>
                    <a:pt x="64" y="88"/>
                  </a:cubicBezTo>
                  <a:cubicBezTo>
                    <a:pt x="66" y="107"/>
                    <a:pt x="66" y="107"/>
                    <a:pt x="66" y="107"/>
                  </a:cubicBezTo>
                  <a:cubicBezTo>
                    <a:pt x="50" y="87"/>
                    <a:pt x="50" y="87"/>
                    <a:pt x="50" y="87"/>
                  </a:cubicBezTo>
                  <a:cubicBezTo>
                    <a:pt x="50" y="87"/>
                    <a:pt x="50" y="87"/>
                    <a:pt x="50" y="87"/>
                  </a:cubicBezTo>
                  <a:cubicBezTo>
                    <a:pt x="45" y="87"/>
                    <a:pt x="40" y="86"/>
                    <a:pt x="35" y="84"/>
                  </a:cubicBezTo>
                  <a:cubicBezTo>
                    <a:pt x="14" y="75"/>
                    <a:pt x="7" y="53"/>
                    <a:pt x="16" y="33"/>
                  </a:cubicBezTo>
                  <a:cubicBezTo>
                    <a:pt x="25" y="13"/>
                    <a:pt x="46" y="4"/>
                    <a:pt x="67" y="13"/>
                  </a:cubicBezTo>
                  <a:cubicBezTo>
                    <a:pt x="86" y="22"/>
                    <a:pt x="95" y="45"/>
                    <a:pt x="88" y="64"/>
                  </a:cubicBezTo>
                  <a:close/>
                  <a:moveTo>
                    <a:pt x="67" y="9"/>
                  </a:moveTo>
                  <a:cubicBezTo>
                    <a:pt x="46" y="0"/>
                    <a:pt x="20" y="9"/>
                    <a:pt x="10" y="32"/>
                  </a:cubicBezTo>
                  <a:cubicBezTo>
                    <a:pt x="0" y="54"/>
                    <a:pt x="10" y="80"/>
                    <a:pt x="31" y="90"/>
                  </a:cubicBezTo>
                  <a:cubicBezTo>
                    <a:pt x="38" y="93"/>
                    <a:pt x="44" y="94"/>
                    <a:pt x="50" y="93"/>
                  </a:cubicBezTo>
                  <a:cubicBezTo>
                    <a:pt x="50" y="93"/>
                    <a:pt x="50" y="93"/>
                    <a:pt x="50" y="93"/>
                  </a:cubicBezTo>
                  <a:cubicBezTo>
                    <a:pt x="68" y="113"/>
                    <a:pt x="68" y="113"/>
                    <a:pt x="68" y="113"/>
                  </a:cubicBezTo>
                  <a:cubicBezTo>
                    <a:pt x="66" y="88"/>
                    <a:pt x="66" y="88"/>
                    <a:pt x="66" y="88"/>
                  </a:cubicBezTo>
                  <a:cubicBezTo>
                    <a:pt x="72" y="85"/>
                    <a:pt x="79" y="81"/>
                    <a:pt x="83" y="76"/>
                  </a:cubicBezTo>
                  <a:cubicBezTo>
                    <a:pt x="85" y="73"/>
                    <a:pt x="88" y="69"/>
                    <a:pt x="90" y="66"/>
                  </a:cubicBezTo>
                  <a:cubicBezTo>
                    <a:pt x="100" y="43"/>
                    <a:pt x="89" y="19"/>
                    <a:pt x="67" y="9"/>
                  </a:cubicBezTo>
                  <a:close/>
                </a:path>
              </a:pathLst>
            </a:custGeom>
            <a:solidFill>
              <a:srgbClr val="EAAA00"/>
            </a:solidFill>
            <a:ln>
              <a:noFill/>
            </a:ln>
          </p:spPr>
          <p:txBody>
            <a:bodyPr/>
            <a:lstStyle/>
            <a:p>
              <a:endParaRPr lang="en-US">
                <a:latin typeface="Univers for KPMG" panose="020B0603020202020204" pitchFamily="34" charset="0"/>
              </a:endParaRPr>
            </a:p>
          </p:txBody>
        </p:sp>
        <p:sp>
          <p:nvSpPr>
            <p:cNvPr id="70" name="Freeform 29">
              <a:extLst>
                <a:ext uri="{FF2B5EF4-FFF2-40B4-BE49-F238E27FC236}">
                  <a16:creationId xmlns:a16="http://schemas.microsoft.com/office/drawing/2014/main" id="{B230B402-8F31-4A50-9045-1CFB040AA3A9}"/>
                </a:ext>
              </a:extLst>
            </p:cNvPr>
            <p:cNvSpPr>
              <a:spLocks noEditPoints="1"/>
            </p:cNvSpPr>
            <p:nvPr/>
          </p:nvSpPr>
          <p:spPr bwMode="auto">
            <a:xfrm>
              <a:off x="5199782" y="3360738"/>
              <a:ext cx="1628775" cy="1628775"/>
            </a:xfrm>
            <a:custGeom>
              <a:avLst/>
              <a:gdLst>
                <a:gd name="T0" fmla="*/ 67067 w 170"/>
                <a:gd name="T1" fmla="*/ 689834 h 170"/>
                <a:gd name="T2" fmla="*/ 938941 w 170"/>
                <a:gd name="T3" fmla="*/ 67067 h 170"/>
                <a:gd name="T4" fmla="*/ 1561708 w 170"/>
                <a:gd name="T5" fmla="*/ 919779 h 170"/>
                <a:gd name="T6" fmla="*/ 1446735 w 170"/>
                <a:gd name="T7" fmla="*/ 1216791 h 170"/>
                <a:gd name="T8" fmla="*/ 1561708 w 170"/>
                <a:gd name="T9" fmla="*/ 1628775 h 170"/>
                <a:gd name="T10" fmla="*/ 1226372 w 170"/>
                <a:gd name="T11" fmla="*/ 1417992 h 170"/>
                <a:gd name="T12" fmla="*/ 881455 w 170"/>
                <a:gd name="T13" fmla="*/ 1532965 h 170"/>
                <a:gd name="T14" fmla="*/ 670672 w 170"/>
                <a:gd name="T15" fmla="*/ 1542546 h 170"/>
                <a:gd name="T16" fmla="*/ 67067 w 170"/>
                <a:gd name="T17" fmla="*/ 689834 h 170"/>
                <a:gd name="T18" fmla="*/ 708996 w 170"/>
                <a:gd name="T19" fmla="*/ 1485060 h 170"/>
                <a:gd name="T20" fmla="*/ 1226372 w 170"/>
                <a:gd name="T21" fmla="*/ 1398830 h 170"/>
                <a:gd name="T22" fmla="*/ 1504222 w 170"/>
                <a:gd name="T23" fmla="*/ 1561708 h 170"/>
                <a:gd name="T24" fmla="*/ 1398830 w 170"/>
                <a:gd name="T25" fmla="*/ 1188048 h 170"/>
                <a:gd name="T26" fmla="*/ 1494641 w 170"/>
                <a:gd name="T27" fmla="*/ 919779 h 170"/>
                <a:gd name="T28" fmla="*/ 910198 w 170"/>
                <a:gd name="T29" fmla="*/ 114972 h 170"/>
                <a:gd name="T30" fmla="*/ 134134 w 170"/>
                <a:gd name="T31" fmla="*/ 708996 h 170"/>
                <a:gd name="T32" fmla="*/ 708996 w 170"/>
                <a:gd name="T33" fmla="*/ 1485060 h 1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0" h="170">
                  <a:moveTo>
                    <a:pt x="7" y="72"/>
                  </a:moveTo>
                  <a:cubicBezTo>
                    <a:pt x="13" y="29"/>
                    <a:pt x="53" y="0"/>
                    <a:pt x="98" y="7"/>
                  </a:cubicBezTo>
                  <a:cubicBezTo>
                    <a:pt x="140" y="13"/>
                    <a:pt x="170" y="53"/>
                    <a:pt x="163" y="96"/>
                  </a:cubicBezTo>
                  <a:cubicBezTo>
                    <a:pt x="162" y="107"/>
                    <a:pt x="156" y="118"/>
                    <a:pt x="151" y="127"/>
                  </a:cubicBezTo>
                  <a:cubicBezTo>
                    <a:pt x="163" y="170"/>
                    <a:pt x="163" y="170"/>
                    <a:pt x="163" y="170"/>
                  </a:cubicBezTo>
                  <a:cubicBezTo>
                    <a:pt x="128" y="148"/>
                    <a:pt x="128" y="148"/>
                    <a:pt x="128" y="148"/>
                  </a:cubicBezTo>
                  <a:cubicBezTo>
                    <a:pt x="117" y="154"/>
                    <a:pt x="104" y="158"/>
                    <a:pt x="92" y="160"/>
                  </a:cubicBezTo>
                  <a:cubicBezTo>
                    <a:pt x="86" y="161"/>
                    <a:pt x="78" y="162"/>
                    <a:pt x="70" y="161"/>
                  </a:cubicBezTo>
                  <a:cubicBezTo>
                    <a:pt x="28" y="154"/>
                    <a:pt x="0" y="114"/>
                    <a:pt x="7" y="72"/>
                  </a:cubicBezTo>
                  <a:close/>
                  <a:moveTo>
                    <a:pt x="74" y="155"/>
                  </a:moveTo>
                  <a:cubicBezTo>
                    <a:pt x="97" y="159"/>
                    <a:pt x="118" y="152"/>
                    <a:pt x="128" y="146"/>
                  </a:cubicBezTo>
                  <a:cubicBezTo>
                    <a:pt x="136" y="150"/>
                    <a:pt x="157" y="163"/>
                    <a:pt x="157" y="163"/>
                  </a:cubicBezTo>
                  <a:cubicBezTo>
                    <a:pt x="146" y="124"/>
                    <a:pt x="146" y="124"/>
                    <a:pt x="146" y="124"/>
                  </a:cubicBezTo>
                  <a:cubicBezTo>
                    <a:pt x="151" y="116"/>
                    <a:pt x="154" y="106"/>
                    <a:pt x="156" y="96"/>
                  </a:cubicBezTo>
                  <a:cubicBezTo>
                    <a:pt x="162" y="56"/>
                    <a:pt x="134" y="18"/>
                    <a:pt x="95" y="12"/>
                  </a:cubicBezTo>
                  <a:cubicBezTo>
                    <a:pt x="56" y="7"/>
                    <a:pt x="20" y="35"/>
                    <a:pt x="14" y="74"/>
                  </a:cubicBezTo>
                  <a:cubicBezTo>
                    <a:pt x="8" y="115"/>
                    <a:pt x="35" y="147"/>
                    <a:pt x="74" y="155"/>
                  </a:cubicBezTo>
                  <a:close/>
                </a:path>
              </a:pathLst>
            </a:custGeom>
            <a:solidFill>
              <a:srgbClr val="005EB8"/>
            </a:solidFill>
            <a:ln>
              <a:noFill/>
            </a:ln>
          </p:spPr>
          <p:txBody>
            <a:bodyPr/>
            <a:lstStyle/>
            <a:p>
              <a:endParaRPr lang="en-US">
                <a:latin typeface="Univers for KPMG" panose="020B0603020202020204" pitchFamily="34" charset="0"/>
              </a:endParaRPr>
            </a:p>
          </p:txBody>
        </p:sp>
      </p:grpSp>
      <p:pic>
        <p:nvPicPr>
          <p:cNvPr id="58" name="Picture 2">
            <a:extLst>
              <a:ext uri="{FF2B5EF4-FFF2-40B4-BE49-F238E27FC236}">
                <a16:creationId xmlns:a16="http://schemas.microsoft.com/office/drawing/2014/main" id="{F018C524-F96F-474A-BCA5-40FB9FC7193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246" y="4535917"/>
            <a:ext cx="1333500" cy="163830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4">
            <a:extLst>
              <a:ext uri="{FF2B5EF4-FFF2-40B4-BE49-F238E27FC236}">
                <a16:creationId xmlns:a16="http://schemas.microsoft.com/office/drawing/2014/main" id="{706E5050-CBAB-4DF2-B02E-6A2A01A41A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99265" y="4587188"/>
            <a:ext cx="1333500" cy="1314450"/>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6">
            <a:extLst>
              <a:ext uri="{FF2B5EF4-FFF2-40B4-BE49-F238E27FC236}">
                <a16:creationId xmlns:a16="http://schemas.microsoft.com/office/drawing/2014/main" id="{E4958B35-4B96-4587-A87C-9789A9D0896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99400" y="4578818"/>
            <a:ext cx="1498964" cy="1552498"/>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a:extLst>
              <a:ext uri="{FF2B5EF4-FFF2-40B4-BE49-F238E27FC236}">
                <a16:creationId xmlns:a16="http://schemas.microsoft.com/office/drawing/2014/main" id="{69F46634-E979-41CF-AA41-BB0834A216E6}"/>
              </a:ext>
            </a:extLst>
          </p:cNvPr>
          <p:cNvPicPr>
            <a:picLocks noChangeAspect="1"/>
          </p:cNvPicPr>
          <p:nvPr/>
        </p:nvPicPr>
        <p:blipFill>
          <a:blip r:embed="rId13"/>
          <a:stretch>
            <a:fillRect/>
          </a:stretch>
        </p:blipFill>
        <p:spPr>
          <a:xfrm>
            <a:off x="880675" y="4783567"/>
            <a:ext cx="1118886" cy="1143000"/>
          </a:xfrm>
          <a:prstGeom prst="rect">
            <a:avLst/>
          </a:prstGeom>
        </p:spPr>
      </p:pic>
    </p:spTree>
    <p:extLst>
      <p:ext uri="{BB962C8B-B14F-4D97-AF65-F5344CB8AC3E}">
        <p14:creationId xmlns:p14="http://schemas.microsoft.com/office/powerpoint/2010/main" val="79606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17138" y="0"/>
            <a:ext cx="4926862" cy="1143000"/>
          </a:xfrm>
        </p:spPr>
        <p:txBody>
          <a:bodyPr/>
          <a:lstStyle/>
          <a:p>
            <a:r>
              <a:rPr lang="fr-FR" sz="2400" b="1" cap="small" dirty="0">
                <a:latin typeface="Arial" panose="020B0604020202020204" pitchFamily="34" charset="0"/>
                <a:cs typeface="Arial" panose="020B0604020202020204" pitchFamily="34" charset="0"/>
              </a:rPr>
              <a:t>Activité 1 : Ce que le précédent schéma culture a généré </a:t>
            </a:r>
          </a:p>
        </p:txBody>
      </p:sp>
      <p:pic>
        <p:nvPicPr>
          <p:cNvPr id="17" name="Picture 2">
            <a:extLst>
              <a:ext uri="{FF2B5EF4-FFF2-40B4-BE49-F238E27FC236}">
                <a16:creationId xmlns:a16="http://schemas.microsoft.com/office/drawing/2014/main" id="{5227C5C1-3D3B-46A7-B6B0-B687C9AF2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40727"/>
            <a:ext cx="2741482" cy="11430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01C6F8C3-4579-4911-ABC6-03D38E1A8B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20" y="1340768"/>
            <a:ext cx="9144000" cy="5144122"/>
          </a:xfrm>
          <a:prstGeom prst="rect">
            <a:avLst/>
          </a:prstGeom>
          <a:solidFill>
            <a:schemeClr val="bg1"/>
          </a:solidFill>
        </p:spPr>
      </p:pic>
      <p:sp>
        <p:nvSpPr>
          <p:cNvPr id="7" name="Rectangle 6">
            <a:extLst>
              <a:ext uri="{FF2B5EF4-FFF2-40B4-BE49-F238E27FC236}">
                <a16:creationId xmlns:a16="http://schemas.microsoft.com/office/drawing/2014/main" id="{49FDA0D7-4F45-4DFA-8210-41BC99F0226C}"/>
              </a:ext>
            </a:extLst>
          </p:cNvPr>
          <p:cNvSpPr/>
          <p:nvPr/>
        </p:nvSpPr>
        <p:spPr>
          <a:xfrm>
            <a:off x="-9720" y="5085184"/>
            <a:ext cx="9144000" cy="1772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4029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467544" y="53752"/>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fr-FR" sz="3200" b="1" cap="small" dirty="0"/>
              <a:t>Ordre du jour</a:t>
            </a:r>
          </a:p>
        </p:txBody>
      </p:sp>
      <p:sp>
        <p:nvSpPr>
          <p:cNvPr id="5" name="ZoneTexte 4"/>
          <p:cNvSpPr txBox="1"/>
          <p:nvPr/>
        </p:nvSpPr>
        <p:spPr>
          <a:xfrm>
            <a:off x="1259632" y="1916832"/>
            <a:ext cx="6120680" cy="2400657"/>
          </a:xfrm>
          <a:prstGeom prst="rect">
            <a:avLst/>
          </a:prstGeom>
          <a:noFill/>
        </p:spPr>
        <p:txBody>
          <a:bodyPr wrap="square" rtlCol="0">
            <a:spAutoFit/>
          </a:bodyPr>
          <a:lstStyle/>
          <a:p>
            <a:pPr marL="342900" indent="-342900">
              <a:spcBef>
                <a:spcPts val="1200"/>
              </a:spcBef>
              <a:buFont typeface="Wingdings" panose="05000000000000000000" pitchFamily="2" charset="2"/>
              <a:buChar char=""/>
            </a:pPr>
            <a:r>
              <a:rPr lang="fr-FR" sz="2400" b="1" dirty="0">
                <a:latin typeface="+mn-lt"/>
              </a:rPr>
              <a:t>Qui sommes-nous ?</a:t>
            </a:r>
          </a:p>
          <a:p>
            <a:pPr marL="342900" indent="-342900">
              <a:spcBef>
                <a:spcPts val="1200"/>
              </a:spcBef>
              <a:buFont typeface="Wingdings" panose="05000000000000000000" pitchFamily="2" charset="2"/>
              <a:buChar char=""/>
            </a:pPr>
            <a:r>
              <a:rPr lang="fr-FR" sz="2400" b="1" dirty="0">
                <a:latin typeface="+mn-lt"/>
              </a:rPr>
              <a:t>Présentation de la méthodologie proposée </a:t>
            </a:r>
          </a:p>
          <a:p>
            <a:pPr marL="342900" indent="-342900">
              <a:spcBef>
                <a:spcPts val="1200"/>
              </a:spcBef>
              <a:buFont typeface="Wingdings" panose="05000000000000000000" pitchFamily="2" charset="2"/>
              <a:buChar char=""/>
            </a:pPr>
            <a:r>
              <a:rPr lang="fr-FR" sz="2400" b="1" dirty="0">
                <a:latin typeface="+mn-lt"/>
              </a:rPr>
              <a:t>Premiers échanges sur les grands enjeux pour le nouveau schéma </a:t>
            </a:r>
          </a:p>
          <a:p>
            <a:pPr marL="342900" indent="-342900">
              <a:spcBef>
                <a:spcPts val="1200"/>
              </a:spcBef>
              <a:buFont typeface="Wingdings" panose="05000000000000000000" pitchFamily="2" charset="2"/>
              <a:buChar char=""/>
            </a:pPr>
            <a:r>
              <a:rPr lang="fr-FR" sz="2400" b="1" dirty="0">
                <a:latin typeface="+mn-lt"/>
              </a:rPr>
              <a:t>Synthèse des prochaines étapes de travail </a:t>
            </a:r>
          </a:p>
        </p:txBody>
      </p:sp>
    </p:spTree>
    <p:extLst>
      <p:ext uri="{BB962C8B-B14F-4D97-AF65-F5344CB8AC3E}">
        <p14:creationId xmlns:p14="http://schemas.microsoft.com/office/powerpoint/2010/main" val="643377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80F3255-32A8-4168-91AD-0F4C1F4CC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1268760"/>
            <a:ext cx="9144000" cy="5145529"/>
          </a:xfrm>
          <a:prstGeom prst="rect">
            <a:avLst/>
          </a:prstGeom>
        </p:spPr>
      </p:pic>
      <p:sp>
        <p:nvSpPr>
          <p:cNvPr id="9" name="Rectangle 8">
            <a:extLst>
              <a:ext uri="{FF2B5EF4-FFF2-40B4-BE49-F238E27FC236}">
                <a16:creationId xmlns:a16="http://schemas.microsoft.com/office/drawing/2014/main" id="{12A25795-A374-4F22-A7BE-61BB5DBDBAD6}"/>
              </a:ext>
            </a:extLst>
          </p:cNvPr>
          <p:cNvSpPr/>
          <p:nvPr/>
        </p:nvSpPr>
        <p:spPr>
          <a:xfrm>
            <a:off x="335575" y="1556792"/>
            <a:ext cx="8399825" cy="338554"/>
          </a:xfrm>
          <a:prstGeom prst="rect">
            <a:avLst/>
          </a:prstGeom>
          <a:solidFill>
            <a:schemeClr val="bg1"/>
          </a:solidFill>
        </p:spPr>
        <p:txBody>
          <a:bodyPr wrap="square">
            <a:spAutoFit/>
          </a:bodyPr>
          <a:lstStyle/>
          <a:p>
            <a:pPr marL="0" lvl="2">
              <a:buClr>
                <a:srgbClr val="C6007E"/>
              </a:buClr>
            </a:pPr>
            <a:r>
              <a:rPr lang="fr-FR" sz="1600" b="1" dirty="0">
                <a:solidFill>
                  <a:srgbClr val="B73720"/>
                </a:solidFill>
                <a:latin typeface="Arial" panose="020B0604020202020204" pitchFamily="34" charset="0"/>
                <a:cs typeface="Arial" panose="020B0604020202020204" pitchFamily="34" charset="0"/>
                <a:sym typeface="Wingdings" panose="05000000000000000000" pitchFamily="2" charset="2"/>
              </a:rPr>
              <a:t>Le prochain schéma culture sera une réussite si… :</a:t>
            </a:r>
            <a:endParaRPr lang="fr-FR" sz="1200" b="1" dirty="0">
              <a:solidFill>
                <a:srgbClr val="6D2077"/>
              </a:solidFill>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id="{8FD0167F-51B2-4207-92F6-74EDD431BEFC}"/>
              </a:ext>
            </a:extLst>
          </p:cNvPr>
          <p:cNvSpPr txBox="1">
            <a:spLocks/>
          </p:cNvSpPr>
          <p:nvPr/>
        </p:nvSpPr>
        <p:spPr bwMode="auto">
          <a:xfrm>
            <a:off x="4355976" y="61128"/>
            <a:ext cx="52059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fr-FR" sz="2400" b="1" cap="small" dirty="0">
                <a:latin typeface="Arial" panose="020B0604020202020204" pitchFamily="34" charset="0"/>
                <a:cs typeface="Arial" panose="020B0604020202020204" pitchFamily="34" charset="0"/>
              </a:rPr>
              <a:t>Activité 2 : Les critères de réussite</a:t>
            </a:r>
          </a:p>
        </p:txBody>
      </p:sp>
      <p:pic>
        <p:nvPicPr>
          <p:cNvPr id="17" name="Picture 2">
            <a:extLst>
              <a:ext uri="{FF2B5EF4-FFF2-40B4-BE49-F238E27FC236}">
                <a16:creationId xmlns:a16="http://schemas.microsoft.com/office/drawing/2014/main" id="{34ACAD5A-0ABE-42E2-B068-73A01F23C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61128"/>
            <a:ext cx="2741482" cy="11430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8131C961-FEBB-47CE-8DF7-D51E39617DA7}"/>
              </a:ext>
            </a:extLst>
          </p:cNvPr>
          <p:cNvSpPr/>
          <p:nvPr/>
        </p:nvSpPr>
        <p:spPr>
          <a:xfrm>
            <a:off x="-9720" y="5805264"/>
            <a:ext cx="9144000" cy="1052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8827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2A25795-A374-4F22-A7BE-61BB5DBDBAD6}"/>
              </a:ext>
            </a:extLst>
          </p:cNvPr>
          <p:cNvSpPr/>
          <p:nvPr/>
        </p:nvSpPr>
        <p:spPr>
          <a:xfrm>
            <a:off x="384715" y="1618307"/>
            <a:ext cx="8399825" cy="4611519"/>
          </a:xfrm>
          <a:prstGeom prst="rect">
            <a:avLst/>
          </a:prstGeom>
          <a:solidFill>
            <a:schemeClr val="bg1"/>
          </a:solidFill>
        </p:spPr>
        <p:txBody>
          <a:bodyPr wrap="square">
            <a:spAutoFit/>
          </a:bodyPr>
          <a:lstStyle/>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Travailler sur le lien entre attractivité du territoire / patrimoine / rapport à la nature et activités de pleines nature / préservation de l’environnement</a:t>
            </a:r>
          </a:p>
          <a:p>
            <a:pPr marL="628650" lvl="1"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Dans ce cadre, soutenir les initiatives de type « sentiers artistiques » qui croisent les deux sujets</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Penser un parcours culturel pour les habitants avec mise en réseau des acteurs sur le territoire</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Développer l’itinérance ou porter une attention à l’aller-vers pour ne pas créer de distance entre offre culturelle et publics </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Clarifier les possibilités d’appui du Département (et des autres financeurs) sur les aides à la rénovation du patrimoine non classé</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Sécuriser le budget de la collectivité sur la politique culturelle </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Réfléchir à la question des annuaires des acteurs sur les territoires : par secteur ? Par territoire ? Quelle actualisation ? </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Etudier la possibilité de développer une artothèque </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Au-delà de l’épanouissement individuel, réfléchir à l’épanouissement collectif à travers l’accès à la culture et l’impact sur le fait de rester sur le territoire et de venir s’y installer.</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Poursuivre les efforts de mise en accessibilité des équipements culturels </a:t>
            </a:r>
          </a:p>
          <a:p>
            <a:pPr marL="171450" indent="-171450" algn="just" fontAlgn="ctr">
              <a:spcAft>
                <a:spcPts val="513"/>
              </a:spcAft>
              <a:buClr>
                <a:schemeClr val="accent5"/>
              </a:buClr>
              <a:buFontTx/>
              <a:buChar char="-"/>
            </a:pPr>
            <a:r>
              <a:rPr lang="fr-FR" sz="1400" b="1" dirty="0">
                <a:solidFill>
                  <a:prstClr val="black"/>
                </a:solidFill>
                <a:latin typeface="Arial" panose="020B0604020202020204" pitchFamily="34" charset="0"/>
                <a:cs typeface="Arial" panose="020B0604020202020204" pitchFamily="34" charset="0"/>
              </a:rPr>
              <a:t>Utiliser les lieux à fort enjeux écologiques (plages de lac, stations de ski ?) pour proposer des créations artistes de nature à éveiller les consciences sur la transition écologique </a:t>
            </a:r>
            <a:endParaRPr lang="fr-FR" sz="1200" b="1" dirty="0">
              <a:solidFill>
                <a:srgbClr val="6D2077"/>
              </a:solidFill>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id="{8FD0167F-51B2-4207-92F6-74EDD431BEFC}"/>
              </a:ext>
            </a:extLst>
          </p:cNvPr>
          <p:cNvSpPr txBox="1">
            <a:spLocks/>
          </p:cNvSpPr>
          <p:nvPr/>
        </p:nvSpPr>
        <p:spPr bwMode="auto">
          <a:xfrm>
            <a:off x="668087" y="285380"/>
            <a:ext cx="723508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fr-FR" sz="2400" b="1" cap="small" dirty="0">
                <a:latin typeface="Arial" panose="020B0604020202020204" pitchFamily="34" charset="0"/>
                <a:cs typeface="Arial" panose="020B0604020202020204" pitchFamily="34" charset="0"/>
              </a:rPr>
              <a:t>Synthèse des échanges sur les attentes vis-à-vis du Département pour les prochaines années </a:t>
            </a:r>
          </a:p>
        </p:txBody>
      </p:sp>
      <p:grpSp>
        <p:nvGrpSpPr>
          <p:cNvPr id="5" name="Group 2">
            <a:extLst>
              <a:ext uri="{FF2B5EF4-FFF2-40B4-BE49-F238E27FC236}">
                <a16:creationId xmlns:a16="http://schemas.microsoft.com/office/drawing/2014/main" id="{29A30CE6-6330-4DFC-9A53-A097C22A95DA}"/>
              </a:ext>
            </a:extLst>
          </p:cNvPr>
          <p:cNvGrpSpPr/>
          <p:nvPr/>
        </p:nvGrpSpPr>
        <p:grpSpPr>
          <a:xfrm>
            <a:off x="7736984" y="122144"/>
            <a:ext cx="1396550" cy="1286746"/>
            <a:chOff x="3266207" y="1225550"/>
            <a:chExt cx="3868738" cy="4768850"/>
          </a:xfrm>
        </p:grpSpPr>
        <p:sp>
          <p:nvSpPr>
            <p:cNvPr id="6" name="Freeform 19">
              <a:extLst>
                <a:ext uri="{FF2B5EF4-FFF2-40B4-BE49-F238E27FC236}">
                  <a16:creationId xmlns:a16="http://schemas.microsoft.com/office/drawing/2014/main" id="{97568529-39A6-4B20-9CB2-D27F91BF12B8}"/>
                </a:ext>
              </a:extLst>
            </p:cNvPr>
            <p:cNvSpPr>
              <a:spLocks noEditPoints="1"/>
            </p:cNvSpPr>
            <p:nvPr/>
          </p:nvSpPr>
          <p:spPr bwMode="auto">
            <a:xfrm>
              <a:off x="3936132" y="1225550"/>
              <a:ext cx="1541463" cy="1724025"/>
            </a:xfrm>
            <a:custGeom>
              <a:avLst/>
              <a:gdLst>
                <a:gd name="T0" fmla="*/ 1330828 w 161"/>
                <a:gd name="T1" fmla="*/ 383117 h 180"/>
                <a:gd name="T2" fmla="*/ 382972 w 161"/>
                <a:gd name="T3" fmla="*/ 210714 h 180"/>
                <a:gd name="T4" fmla="*/ 210635 w 161"/>
                <a:gd name="T5" fmla="*/ 1149350 h 180"/>
                <a:gd name="T6" fmla="*/ 411695 w 161"/>
                <a:gd name="T7" fmla="*/ 1360064 h 180"/>
                <a:gd name="T8" fmla="*/ 488290 w 161"/>
                <a:gd name="T9" fmla="*/ 1724025 h 180"/>
                <a:gd name="T10" fmla="*/ 679776 w 161"/>
                <a:gd name="T11" fmla="*/ 1417532 h 180"/>
                <a:gd name="T12" fmla="*/ 995728 w 161"/>
                <a:gd name="T13" fmla="*/ 1379220 h 180"/>
                <a:gd name="T14" fmla="*/ 1168065 w 161"/>
                <a:gd name="T15" fmla="*/ 1302597 h 180"/>
                <a:gd name="T16" fmla="*/ 1330828 w 161"/>
                <a:gd name="T17" fmla="*/ 383117 h 180"/>
                <a:gd name="T18" fmla="*/ 1148917 w 161"/>
                <a:gd name="T19" fmla="*/ 1283441 h 180"/>
                <a:gd name="T20" fmla="*/ 660627 w 161"/>
                <a:gd name="T21" fmla="*/ 1398376 h 180"/>
                <a:gd name="T22" fmla="*/ 507438 w 161"/>
                <a:gd name="T23" fmla="*/ 1618668 h 180"/>
                <a:gd name="T24" fmla="*/ 469141 w 161"/>
                <a:gd name="T25" fmla="*/ 1283441 h 180"/>
                <a:gd name="T26" fmla="*/ 287229 w 161"/>
                <a:gd name="T27" fmla="*/ 1111038 h 180"/>
                <a:gd name="T28" fmla="*/ 440418 w 161"/>
                <a:gd name="T29" fmla="*/ 258604 h 180"/>
                <a:gd name="T30" fmla="*/ 1282957 w 161"/>
                <a:gd name="T31" fmla="*/ 421428 h 180"/>
                <a:gd name="T32" fmla="*/ 1148917 w 161"/>
                <a:gd name="T33" fmla="*/ 1283441 h 1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1" h="180">
                  <a:moveTo>
                    <a:pt x="139" y="40"/>
                  </a:moveTo>
                  <a:cubicBezTo>
                    <a:pt x="117" y="8"/>
                    <a:pt x="73" y="0"/>
                    <a:pt x="40" y="22"/>
                  </a:cubicBezTo>
                  <a:cubicBezTo>
                    <a:pt x="8" y="44"/>
                    <a:pt x="0" y="88"/>
                    <a:pt x="22" y="120"/>
                  </a:cubicBezTo>
                  <a:cubicBezTo>
                    <a:pt x="28" y="129"/>
                    <a:pt x="35" y="136"/>
                    <a:pt x="43" y="142"/>
                  </a:cubicBezTo>
                  <a:cubicBezTo>
                    <a:pt x="51" y="180"/>
                    <a:pt x="51" y="180"/>
                    <a:pt x="51" y="180"/>
                  </a:cubicBezTo>
                  <a:cubicBezTo>
                    <a:pt x="71" y="148"/>
                    <a:pt x="71" y="148"/>
                    <a:pt x="71" y="148"/>
                  </a:cubicBezTo>
                  <a:cubicBezTo>
                    <a:pt x="82" y="149"/>
                    <a:pt x="94" y="147"/>
                    <a:pt x="104" y="144"/>
                  </a:cubicBezTo>
                  <a:cubicBezTo>
                    <a:pt x="110" y="143"/>
                    <a:pt x="117" y="140"/>
                    <a:pt x="122" y="136"/>
                  </a:cubicBezTo>
                  <a:cubicBezTo>
                    <a:pt x="154" y="114"/>
                    <a:pt x="161" y="71"/>
                    <a:pt x="139" y="40"/>
                  </a:cubicBezTo>
                  <a:close/>
                  <a:moveTo>
                    <a:pt x="120" y="134"/>
                  </a:moveTo>
                  <a:cubicBezTo>
                    <a:pt x="104" y="146"/>
                    <a:pt x="86" y="148"/>
                    <a:pt x="69" y="146"/>
                  </a:cubicBezTo>
                  <a:cubicBezTo>
                    <a:pt x="53" y="168"/>
                    <a:pt x="53" y="169"/>
                    <a:pt x="53" y="169"/>
                  </a:cubicBezTo>
                  <a:cubicBezTo>
                    <a:pt x="49" y="134"/>
                    <a:pt x="49" y="134"/>
                    <a:pt x="49" y="134"/>
                  </a:cubicBezTo>
                  <a:cubicBezTo>
                    <a:pt x="42" y="130"/>
                    <a:pt x="35" y="124"/>
                    <a:pt x="30" y="116"/>
                  </a:cubicBezTo>
                  <a:cubicBezTo>
                    <a:pt x="10" y="87"/>
                    <a:pt x="18" y="46"/>
                    <a:pt x="46" y="27"/>
                  </a:cubicBezTo>
                  <a:cubicBezTo>
                    <a:pt x="75" y="7"/>
                    <a:pt x="115" y="15"/>
                    <a:pt x="134" y="44"/>
                  </a:cubicBezTo>
                  <a:cubicBezTo>
                    <a:pt x="155" y="75"/>
                    <a:pt x="148" y="113"/>
                    <a:pt x="120" y="134"/>
                  </a:cubicBezTo>
                  <a:close/>
                </a:path>
              </a:pathLst>
            </a:custGeom>
            <a:solidFill>
              <a:srgbClr val="6D2077"/>
            </a:solidFill>
            <a:ln>
              <a:noFill/>
            </a:ln>
          </p:spPr>
          <p:txBody>
            <a:bodyPr/>
            <a:lstStyle/>
            <a:p>
              <a:endParaRPr lang="en-US">
                <a:latin typeface="Univers for KPMG" panose="020B0603020202020204" pitchFamily="34" charset="0"/>
              </a:endParaRPr>
            </a:p>
          </p:txBody>
        </p:sp>
        <p:sp>
          <p:nvSpPr>
            <p:cNvPr id="7" name="Freeform 20">
              <a:extLst>
                <a:ext uri="{FF2B5EF4-FFF2-40B4-BE49-F238E27FC236}">
                  <a16:creationId xmlns:a16="http://schemas.microsoft.com/office/drawing/2014/main" id="{FB8E15D3-1940-429E-88E8-A3FEFA797067}"/>
                </a:ext>
              </a:extLst>
            </p:cNvPr>
            <p:cNvSpPr>
              <a:spLocks noEditPoints="1"/>
            </p:cNvSpPr>
            <p:nvPr/>
          </p:nvSpPr>
          <p:spPr bwMode="auto">
            <a:xfrm>
              <a:off x="5268045" y="1790700"/>
              <a:ext cx="1493837" cy="1617663"/>
            </a:xfrm>
            <a:custGeom>
              <a:avLst/>
              <a:gdLst>
                <a:gd name="T0" fmla="*/ 1321472 w 156"/>
                <a:gd name="T1" fmla="*/ 430739 h 169"/>
                <a:gd name="T2" fmla="*/ 440491 w 156"/>
                <a:gd name="T3" fmla="*/ 172295 h 169"/>
                <a:gd name="T4" fmla="*/ 172366 w 156"/>
                <a:gd name="T5" fmla="*/ 1043345 h 169"/>
                <a:gd name="T6" fmla="*/ 344732 w 156"/>
                <a:gd name="T7" fmla="*/ 1263500 h 169"/>
                <a:gd name="T8" fmla="*/ 373460 w 156"/>
                <a:gd name="T9" fmla="*/ 1617663 h 169"/>
                <a:gd name="T10" fmla="*/ 593705 w 156"/>
                <a:gd name="T11" fmla="*/ 1349648 h 169"/>
                <a:gd name="T12" fmla="*/ 900133 w 156"/>
                <a:gd name="T13" fmla="*/ 1349648 h 169"/>
                <a:gd name="T14" fmla="*/ 1072499 w 156"/>
                <a:gd name="T15" fmla="*/ 1301788 h 169"/>
                <a:gd name="T16" fmla="*/ 1321472 w 156"/>
                <a:gd name="T17" fmla="*/ 430739 h 169"/>
                <a:gd name="T18" fmla="*/ 1024620 w 156"/>
                <a:gd name="T19" fmla="*/ 1263500 h 169"/>
                <a:gd name="T20" fmla="*/ 574553 w 156"/>
                <a:gd name="T21" fmla="*/ 1320932 h 169"/>
                <a:gd name="T22" fmla="*/ 392611 w 156"/>
                <a:gd name="T23" fmla="*/ 1560231 h 169"/>
                <a:gd name="T24" fmla="*/ 383035 w 156"/>
                <a:gd name="T25" fmla="*/ 1215640 h 169"/>
                <a:gd name="T26" fmla="*/ 229821 w 156"/>
                <a:gd name="T27" fmla="*/ 1024201 h 169"/>
                <a:gd name="T28" fmla="*/ 478794 w 156"/>
                <a:gd name="T29" fmla="*/ 210583 h 169"/>
                <a:gd name="T30" fmla="*/ 1273593 w 156"/>
                <a:gd name="T31" fmla="*/ 469027 h 169"/>
                <a:gd name="T32" fmla="*/ 1024620 w 156"/>
                <a:gd name="T33" fmla="*/ 1263500 h 1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6" h="169">
                  <a:moveTo>
                    <a:pt x="138" y="45"/>
                  </a:moveTo>
                  <a:cubicBezTo>
                    <a:pt x="121" y="12"/>
                    <a:pt x="80" y="0"/>
                    <a:pt x="46" y="18"/>
                  </a:cubicBezTo>
                  <a:cubicBezTo>
                    <a:pt x="13" y="35"/>
                    <a:pt x="0" y="76"/>
                    <a:pt x="18" y="109"/>
                  </a:cubicBezTo>
                  <a:cubicBezTo>
                    <a:pt x="22" y="118"/>
                    <a:pt x="29" y="126"/>
                    <a:pt x="36" y="132"/>
                  </a:cubicBezTo>
                  <a:cubicBezTo>
                    <a:pt x="39" y="169"/>
                    <a:pt x="39" y="169"/>
                    <a:pt x="39" y="169"/>
                  </a:cubicBezTo>
                  <a:cubicBezTo>
                    <a:pt x="62" y="141"/>
                    <a:pt x="62" y="141"/>
                    <a:pt x="62" y="141"/>
                  </a:cubicBezTo>
                  <a:cubicBezTo>
                    <a:pt x="72" y="143"/>
                    <a:pt x="83" y="143"/>
                    <a:pt x="94" y="141"/>
                  </a:cubicBezTo>
                  <a:cubicBezTo>
                    <a:pt x="99" y="140"/>
                    <a:pt x="106" y="139"/>
                    <a:pt x="112" y="136"/>
                  </a:cubicBezTo>
                  <a:cubicBezTo>
                    <a:pt x="145" y="118"/>
                    <a:pt x="156" y="78"/>
                    <a:pt x="138" y="45"/>
                  </a:cubicBezTo>
                  <a:close/>
                  <a:moveTo>
                    <a:pt x="107" y="132"/>
                  </a:moveTo>
                  <a:cubicBezTo>
                    <a:pt x="90" y="142"/>
                    <a:pt x="69" y="140"/>
                    <a:pt x="60" y="138"/>
                  </a:cubicBezTo>
                  <a:cubicBezTo>
                    <a:pt x="55" y="145"/>
                    <a:pt x="41" y="163"/>
                    <a:pt x="41" y="163"/>
                  </a:cubicBezTo>
                  <a:cubicBezTo>
                    <a:pt x="40" y="127"/>
                    <a:pt x="40" y="127"/>
                    <a:pt x="40" y="127"/>
                  </a:cubicBezTo>
                  <a:cubicBezTo>
                    <a:pt x="34" y="122"/>
                    <a:pt x="28" y="115"/>
                    <a:pt x="24" y="107"/>
                  </a:cubicBezTo>
                  <a:cubicBezTo>
                    <a:pt x="8" y="77"/>
                    <a:pt x="20" y="38"/>
                    <a:pt x="50" y="22"/>
                  </a:cubicBezTo>
                  <a:cubicBezTo>
                    <a:pt x="80" y="6"/>
                    <a:pt x="117" y="19"/>
                    <a:pt x="133" y="49"/>
                  </a:cubicBezTo>
                  <a:cubicBezTo>
                    <a:pt x="150" y="81"/>
                    <a:pt x="137" y="115"/>
                    <a:pt x="107" y="132"/>
                  </a:cubicBezTo>
                  <a:close/>
                </a:path>
              </a:pathLst>
            </a:custGeom>
            <a:solidFill>
              <a:srgbClr val="0091DA"/>
            </a:solidFill>
            <a:ln>
              <a:noFill/>
            </a:ln>
          </p:spPr>
          <p:txBody>
            <a:bodyPr/>
            <a:lstStyle/>
            <a:p>
              <a:endParaRPr lang="en-US">
                <a:latin typeface="Univers for KPMG" panose="020B0603020202020204" pitchFamily="34" charset="0"/>
              </a:endParaRPr>
            </a:p>
          </p:txBody>
        </p:sp>
        <p:sp>
          <p:nvSpPr>
            <p:cNvPr id="8" name="Freeform 21">
              <a:extLst>
                <a:ext uri="{FF2B5EF4-FFF2-40B4-BE49-F238E27FC236}">
                  <a16:creationId xmlns:a16="http://schemas.microsoft.com/office/drawing/2014/main" id="{7F1A0D26-6684-47CC-8480-E2AD6598B7EB}"/>
                </a:ext>
              </a:extLst>
            </p:cNvPr>
            <p:cNvSpPr>
              <a:spLocks noEditPoints="1"/>
            </p:cNvSpPr>
            <p:nvPr/>
          </p:nvSpPr>
          <p:spPr bwMode="auto">
            <a:xfrm>
              <a:off x="3936132" y="3436938"/>
              <a:ext cx="1350963" cy="1514475"/>
            </a:xfrm>
            <a:custGeom>
              <a:avLst/>
              <a:gdLst>
                <a:gd name="T0" fmla="*/ 1159337 w 141"/>
                <a:gd name="T1" fmla="*/ 325900 h 158"/>
                <a:gd name="T2" fmla="*/ 325764 w 141"/>
                <a:gd name="T3" fmla="*/ 201291 h 158"/>
                <a:gd name="T4" fmla="*/ 191626 w 141"/>
                <a:gd name="T5" fmla="*/ 1016040 h 158"/>
                <a:gd name="T6" fmla="*/ 373671 w 141"/>
                <a:gd name="T7" fmla="*/ 1198161 h 158"/>
                <a:gd name="T8" fmla="*/ 440740 w 141"/>
                <a:gd name="T9" fmla="*/ 1514475 h 158"/>
                <a:gd name="T10" fmla="*/ 603622 w 141"/>
                <a:gd name="T11" fmla="*/ 1246087 h 158"/>
                <a:gd name="T12" fmla="*/ 881479 w 141"/>
                <a:gd name="T13" fmla="*/ 1207746 h 158"/>
                <a:gd name="T14" fmla="*/ 1034780 w 141"/>
                <a:gd name="T15" fmla="*/ 1140649 h 158"/>
                <a:gd name="T16" fmla="*/ 1159337 w 141"/>
                <a:gd name="T17" fmla="*/ 325900 h 158"/>
                <a:gd name="T18" fmla="*/ 1006036 w 141"/>
                <a:gd name="T19" fmla="*/ 1121478 h 158"/>
                <a:gd name="T20" fmla="*/ 603622 w 141"/>
                <a:gd name="T21" fmla="*/ 1236502 h 158"/>
                <a:gd name="T22" fmla="*/ 450321 w 141"/>
                <a:gd name="T23" fmla="*/ 1456963 h 158"/>
                <a:gd name="T24" fmla="*/ 402415 w 141"/>
                <a:gd name="T25" fmla="*/ 1140649 h 158"/>
                <a:gd name="T26" fmla="*/ 239532 w 141"/>
                <a:gd name="T27" fmla="*/ 987284 h 158"/>
                <a:gd name="T28" fmla="*/ 364089 w 141"/>
                <a:gd name="T29" fmla="*/ 230047 h 158"/>
                <a:gd name="T30" fmla="*/ 1121012 w 141"/>
                <a:gd name="T31" fmla="*/ 364241 h 158"/>
                <a:gd name="T32" fmla="*/ 1006036 w 141"/>
                <a:gd name="T33" fmla="*/ 1121478 h 1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1" h="158">
                  <a:moveTo>
                    <a:pt x="121" y="34"/>
                  </a:moveTo>
                  <a:cubicBezTo>
                    <a:pt x="102" y="7"/>
                    <a:pt x="63" y="0"/>
                    <a:pt x="34" y="21"/>
                  </a:cubicBezTo>
                  <a:cubicBezTo>
                    <a:pt x="7" y="40"/>
                    <a:pt x="0" y="79"/>
                    <a:pt x="20" y="106"/>
                  </a:cubicBezTo>
                  <a:cubicBezTo>
                    <a:pt x="25" y="114"/>
                    <a:pt x="32" y="120"/>
                    <a:pt x="39" y="125"/>
                  </a:cubicBezTo>
                  <a:cubicBezTo>
                    <a:pt x="46" y="158"/>
                    <a:pt x="46" y="158"/>
                    <a:pt x="46" y="158"/>
                  </a:cubicBezTo>
                  <a:cubicBezTo>
                    <a:pt x="63" y="130"/>
                    <a:pt x="63" y="130"/>
                    <a:pt x="63" y="130"/>
                  </a:cubicBezTo>
                  <a:cubicBezTo>
                    <a:pt x="73" y="130"/>
                    <a:pt x="83" y="129"/>
                    <a:pt x="92" y="126"/>
                  </a:cubicBezTo>
                  <a:cubicBezTo>
                    <a:pt x="97" y="125"/>
                    <a:pt x="103" y="122"/>
                    <a:pt x="108" y="119"/>
                  </a:cubicBezTo>
                  <a:cubicBezTo>
                    <a:pt x="135" y="99"/>
                    <a:pt x="141" y="62"/>
                    <a:pt x="121" y="34"/>
                  </a:cubicBezTo>
                  <a:close/>
                  <a:moveTo>
                    <a:pt x="105" y="117"/>
                  </a:moveTo>
                  <a:cubicBezTo>
                    <a:pt x="90" y="127"/>
                    <a:pt x="71" y="130"/>
                    <a:pt x="63" y="129"/>
                  </a:cubicBezTo>
                  <a:cubicBezTo>
                    <a:pt x="58" y="135"/>
                    <a:pt x="47" y="152"/>
                    <a:pt x="47" y="152"/>
                  </a:cubicBezTo>
                  <a:cubicBezTo>
                    <a:pt x="42" y="119"/>
                    <a:pt x="42" y="119"/>
                    <a:pt x="42" y="119"/>
                  </a:cubicBezTo>
                  <a:cubicBezTo>
                    <a:pt x="36" y="116"/>
                    <a:pt x="30" y="110"/>
                    <a:pt x="25" y="103"/>
                  </a:cubicBezTo>
                  <a:cubicBezTo>
                    <a:pt x="7" y="78"/>
                    <a:pt x="13" y="42"/>
                    <a:pt x="38" y="24"/>
                  </a:cubicBezTo>
                  <a:cubicBezTo>
                    <a:pt x="64" y="6"/>
                    <a:pt x="99" y="13"/>
                    <a:pt x="117" y="38"/>
                  </a:cubicBezTo>
                  <a:cubicBezTo>
                    <a:pt x="136" y="65"/>
                    <a:pt x="129" y="98"/>
                    <a:pt x="105" y="117"/>
                  </a:cubicBezTo>
                  <a:close/>
                </a:path>
              </a:pathLst>
            </a:custGeom>
            <a:solidFill>
              <a:srgbClr val="00A3A1"/>
            </a:solidFill>
            <a:ln>
              <a:noFill/>
            </a:ln>
          </p:spPr>
          <p:txBody>
            <a:bodyPr/>
            <a:lstStyle/>
            <a:p>
              <a:endParaRPr lang="en-US">
                <a:latin typeface="Univers for KPMG" panose="020B0603020202020204" pitchFamily="34" charset="0"/>
              </a:endParaRPr>
            </a:p>
          </p:txBody>
        </p:sp>
        <p:sp>
          <p:nvSpPr>
            <p:cNvPr id="10" name="Freeform 22">
              <a:extLst>
                <a:ext uri="{FF2B5EF4-FFF2-40B4-BE49-F238E27FC236}">
                  <a16:creationId xmlns:a16="http://schemas.microsoft.com/office/drawing/2014/main" id="{56E4F955-815F-4AA9-B119-FE75CF4297CF}"/>
                </a:ext>
              </a:extLst>
            </p:cNvPr>
            <p:cNvSpPr>
              <a:spLocks noEditPoints="1"/>
            </p:cNvSpPr>
            <p:nvPr/>
          </p:nvSpPr>
          <p:spPr bwMode="auto">
            <a:xfrm>
              <a:off x="5622057" y="4930775"/>
              <a:ext cx="1092200" cy="958850"/>
            </a:xfrm>
            <a:custGeom>
              <a:avLst/>
              <a:gdLst>
                <a:gd name="T0" fmla="*/ 450293 w 114"/>
                <a:gd name="T1" fmla="*/ 834200 h 100"/>
                <a:gd name="T2" fmla="*/ 239518 w 114"/>
                <a:gd name="T3" fmla="*/ 613664 h 100"/>
                <a:gd name="T4" fmla="*/ 95807 w 114"/>
                <a:gd name="T5" fmla="*/ 594487 h 100"/>
                <a:gd name="T6" fmla="*/ 249098 w 114"/>
                <a:gd name="T7" fmla="*/ 479425 h 100"/>
                <a:gd name="T8" fmla="*/ 249098 w 114"/>
                <a:gd name="T9" fmla="*/ 479425 h 100"/>
                <a:gd name="T10" fmla="*/ 287421 w 114"/>
                <a:gd name="T11" fmla="*/ 345186 h 100"/>
                <a:gd name="T12" fmla="*/ 776037 w 114"/>
                <a:gd name="T13" fmla="*/ 172593 h 100"/>
                <a:gd name="T14" fmla="*/ 929328 w 114"/>
                <a:gd name="T15" fmla="*/ 652018 h 100"/>
                <a:gd name="T16" fmla="*/ 450293 w 114"/>
                <a:gd name="T17" fmla="*/ 834200 h 100"/>
                <a:gd name="T18" fmla="*/ 795198 w 114"/>
                <a:gd name="T19" fmla="*/ 105474 h 100"/>
                <a:gd name="T20" fmla="*/ 229937 w 114"/>
                <a:gd name="T21" fmla="*/ 287655 h 100"/>
                <a:gd name="T22" fmla="*/ 191614 w 114"/>
                <a:gd name="T23" fmla="*/ 460248 h 100"/>
                <a:gd name="T24" fmla="*/ 191614 w 114"/>
                <a:gd name="T25" fmla="*/ 460248 h 100"/>
                <a:gd name="T26" fmla="*/ 0 w 114"/>
                <a:gd name="T27" fmla="*/ 632841 h 100"/>
                <a:gd name="T28" fmla="*/ 239518 w 114"/>
                <a:gd name="T29" fmla="*/ 623253 h 100"/>
                <a:gd name="T30" fmla="*/ 344905 w 114"/>
                <a:gd name="T31" fmla="*/ 786257 h 100"/>
                <a:gd name="T32" fmla="*/ 440712 w 114"/>
                <a:gd name="T33" fmla="*/ 853377 h 100"/>
                <a:gd name="T34" fmla="*/ 986812 w 114"/>
                <a:gd name="T35" fmla="*/ 661607 h 100"/>
                <a:gd name="T36" fmla="*/ 795198 w 114"/>
                <a:gd name="T37" fmla="*/ 105474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 h="100">
                  <a:moveTo>
                    <a:pt x="47" y="87"/>
                  </a:moveTo>
                  <a:cubicBezTo>
                    <a:pt x="37" y="82"/>
                    <a:pt x="29" y="74"/>
                    <a:pt x="25" y="64"/>
                  </a:cubicBezTo>
                  <a:cubicBezTo>
                    <a:pt x="10" y="62"/>
                    <a:pt x="10" y="62"/>
                    <a:pt x="10" y="62"/>
                  </a:cubicBezTo>
                  <a:cubicBezTo>
                    <a:pt x="26" y="50"/>
                    <a:pt x="26" y="50"/>
                    <a:pt x="26" y="50"/>
                  </a:cubicBezTo>
                  <a:cubicBezTo>
                    <a:pt x="26" y="50"/>
                    <a:pt x="26" y="50"/>
                    <a:pt x="26" y="50"/>
                  </a:cubicBezTo>
                  <a:cubicBezTo>
                    <a:pt x="27" y="45"/>
                    <a:pt x="28" y="40"/>
                    <a:pt x="30" y="36"/>
                  </a:cubicBezTo>
                  <a:cubicBezTo>
                    <a:pt x="40" y="17"/>
                    <a:pt x="62" y="8"/>
                    <a:pt x="81" y="18"/>
                  </a:cubicBezTo>
                  <a:cubicBezTo>
                    <a:pt x="99" y="27"/>
                    <a:pt x="107" y="49"/>
                    <a:pt x="97" y="68"/>
                  </a:cubicBezTo>
                  <a:cubicBezTo>
                    <a:pt x="88" y="88"/>
                    <a:pt x="66" y="95"/>
                    <a:pt x="47" y="87"/>
                  </a:cubicBezTo>
                  <a:close/>
                  <a:moveTo>
                    <a:pt x="83" y="11"/>
                  </a:moveTo>
                  <a:cubicBezTo>
                    <a:pt x="61" y="0"/>
                    <a:pt x="35" y="9"/>
                    <a:pt x="24" y="30"/>
                  </a:cubicBezTo>
                  <a:cubicBezTo>
                    <a:pt x="21" y="36"/>
                    <a:pt x="20" y="42"/>
                    <a:pt x="20" y="48"/>
                  </a:cubicBezTo>
                  <a:cubicBezTo>
                    <a:pt x="20" y="48"/>
                    <a:pt x="20" y="48"/>
                    <a:pt x="20" y="48"/>
                  </a:cubicBezTo>
                  <a:cubicBezTo>
                    <a:pt x="0" y="66"/>
                    <a:pt x="0" y="66"/>
                    <a:pt x="0" y="66"/>
                  </a:cubicBezTo>
                  <a:cubicBezTo>
                    <a:pt x="25" y="65"/>
                    <a:pt x="25" y="65"/>
                    <a:pt x="25" y="65"/>
                  </a:cubicBezTo>
                  <a:cubicBezTo>
                    <a:pt x="27" y="71"/>
                    <a:pt x="31" y="77"/>
                    <a:pt x="36" y="82"/>
                  </a:cubicBezTo>
                  <a:cubicBezTo>
                    <a:pt x="38" y="85"/>
                    <a:pt x="43" y="87"/>
                    <a:pt x="46" y="89"/>
                  </a:cubicBezTo>
                  <a:cubicBezTo>
                    <a:pt x="68" y="100"/>
                    <a:pt x="93" y="91"/>
                    <a:pt x="103" y="69"/>
                  </a:cubicBezTo>
                  <a:cubicBezTo>
                    <a:pt x="114" y="48"/>
                    <a:pt x="104" y="22"/>
                    <a:pt x="83" y="11"/>
                  </a:cubicBezTo>
                  <a:close/>
                </a:path>
              </a:pathLst>
            </a:custGeom>
            <a:solidFill>
              <a:srgbClr val="43B02A"/>
            </a:solidFill>
            <a:ln>
              <a:noFill/>
            </a:ln>
          </p:spPr>
          <p:txBody>
            <a:bodyPr/>
            <a:lstStyle/>
            <a:p>
              <a:endParaRPr lang="en-US">
                <a:latin typeface="Univers for KPMG" panose="020B0603020202020204" pitchFamily="34" charset="0"/>
              </a:endParaRPr>
            </a:p>
          </p:txBody>
        </p:sp>
        <p:sp>
          <p:nvSpPr>
            <p:cNvPr id="11" name="Freeform 24">
              <a:extLst>
                <a:ext uri="{FF2B5EF4-FFF2-40B4-BE49-F238E27FC236}">
                  <a16:creationId xmlns:a16="http://schemas.microsoft.com/office/drawing/2014/main" id="{9678F2A8-0872-4F03-9FFA-26F9B45F3120}"/>
                </a:ext>
              </a:extLst>
            </p:cNvPr>
            <p:cNvSpPr>
              <a:spLocks noEditPoints="1"/>
            </p:cNvSpPr>
            <p:nvPr/>
          </p:nvSpPr>
          <p:spPr bwMode="auto">
            <a:xfrm>
              <a:off x="3266207" y="2116138"/>
              <a:ext cx="833438" cy="766762"/>
            </a:xfrm>
            <a:custGeom>
              <a:avLst/>
              <a:gdLst>
                <a:gd name="T0" fmla="*/ 459828 w 87"/>
                <a:gd name="T1" fmla="*/ 747594 h 80"/>
                <a:gd name="T2" fmla="*/ 201175 w 87"/>
                <a:gd name="T3" fmla="*/ 651749 h 80"/>
                <a:gd name="T4" fmla="*/ 67058 w 87"/>
                <a:gd name="T5" fmla="*/ 699671 h 80"/>
                <a:gd name="T6" fmla="*/ 153276 w 87"/>
                <a:gd name="T7" fmla="*/ 536734 h 80"/>
                <a:gd name="T8" fmla="*/ 153276 w 87"/>
                <a:gd name="T9" fmla="*/ 536734 h 80"/>
                <a:gd name="T10" fmla="*/ 124537 w 87"/>
                <a:gd name="T11" fmla="*/ 402551 h 80"/>
                <a:gd name="T12" fmla="*/ 459828 w 87"/>
                <a:gd name="T13" fmla="*/ 67092 h 80"/>
                <a:gd name="T14" fmla="*/ 785539 w 87"/>
                <a:gd name="T15" fmla="*/ 402551 h 80"/>
                <a:gd name="T16" fmla="*/ 459828 w 87"/>
                <a:gd name="T17" fmla="*/ 747594 h 80"/>
                <a:gd name="T18" fmla="*/ 440668 w 87"/>
                <a:gd name="T19" fmla="*/ 0 h 80"/>
                <a:gd name="T20" fmla="*/ 57478 w 87"/>
                <a:gd name="T21" fmla="*/ 383382 h 80"/>
                <a:gd name="T22" fmla="*/ 86218 w 87"/>
                <a:gd name="T23" fmla="*/ 546319 h 80"/>
                <a:gd name="T24" fmla="*/ 86218 w 87"/>
                <a:gd name="T25" fmla="*/ 546319 h 80"/>
                <a:gd name="T26" fmla="*/ 0 w 87"/>
                <a:gd name="T27" fmla="*/ 766763 h 80"/>
                <a:gd name="T28" fmla="*/ 191595 w 87"/>
                <a:gd name="T29" fmla="*/ 661333 h 80"/>
                <a:gd name="T30" fmla="*/ 354451 w 87"/>
                <a:gd name="T31" fmla="*/ 747594 h 80"/>
                <a:gd name="T32" fmla="*/ 459828 w 87"/>
                <a:gd name="T33" fmla="*/ 766763 h 80"/>
                <a:gd name="T34" fmla="*/ 833438 w 87"/>
                <a:gd name="T35" fmla="*/ 383382 h 80"/>
                <a:gd name="T36" fmla="*/ 440668 w 87"/>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7" h="80">
                  <a:moveTo>
                    <a:pt x="48" y="78"/>
                  </a:moveTo>
                  <a:cubicBezTo>
                    <a:pt x="37" y="78"/>
                    <a:pt x="28" y="74"/>
                    <a:pt x="21" y="68"/>
                  </a:cubicBezTo>
                  <a:cubicBezTo>
                    <a:pt x="7" y="73"/>
                    <a:pt x="7" y="73"/>
                    <a:pt x="7" y="73"/>
                  </a:cubicBezTo>
                  <a:cubicBezTo>
                    <a:pt x="16" y="56"/>
                    <a:pt x="16" y="56"/>
                    <a:pt x="16" y="56"/>
                  </a:cubicBezTo>
                  <a:cubicBezTo>
                    <a:pt x="16" y="56"/>
                    <a:pt x="16" y="56"/>
                    <a:pt x="16" y="56"/>
                  </a:cubicBezTo>
                  <a:cubicBezTo>
                    <a:pt x="14" y="52"/>
                    <a:pt x="13" y="47"/>
                    <a:pt x="13" y="42"/>
                  </a:cubicBezTo>
                  <a:cubicBezTo>
                    <a:pt x="13" y="23"/>
                    <a:pt x="29" y="7"/>
                    <a:pt x="48" y="7"/>
                  </a:cubicBezTo>
                  <a:cubicBezTo>
                    <a:pt x="67" y="7"/>
                    <a:pt x="82" y="23"/>
                    <a:pt x="82" y="42"/>
                  </a:cubicBezTo>
                  <a:cubicBezTo>
                    <a:pt x="82" y="62"/>
                    <a:pt x="67" y="77"/>
                    <a:pt x="48" y="78"/>
                  </a:cubicBezTo>
                  <a:close/>
                  <a:moveTo>
                    <a:pt x="46" y="0"/>
                  </a:moveTo>
                  <a:cubicBezTo>
                    <a:pt x="24" y="0"/>
                    <a:pt x="6" y="18"/>
                    <a:pt x="6" y="40"/>
                  </a:cubicBezTo>
                  <a:cubicBezTo>
                    <a:pt x="6" y="46"/>
                    <a:pt x="7" y="52"/>
                    <a:pt x="9" y="57"/>
                  </a:cubicBezTo>
                  <a:cubicBezTo>
                    <a:pt x="9" y="57"/>
                    <a:pt x="9" y="57"/>
                    <a:pt x="9" y="57"/>
                  </a:cubicBezTo>
                  <a:cubicBezTo>
                    <a:pt x="0" y="80"/>
                    <a:pt x="0" y="80"/>
                    <a:pt x="0" y="80"/>
                  </a:cubicBezTo>
                  <a:cubicBezTo>
                    <a:pt x="20" y="69"/>
                    <a:pt x="20" y="69"/>
                    <a:pt x="20" y="69"/>
                  </a:cubicBezTo>
                  <a:cubicBezTo>
                    <a:pt x="25" y="73"/>
                    <a:pt x="31" y="76"/>
                    <a:pt x="37" y="78"/>
                  </a:cubicBezTo>
                  <a:cubicBezTo>
                    <a:pt x="40" y="79"/>
                    <a:pt x="44" y="80"/>
                    <a:pt x="48" y="80"/>
                  </a:cubicBezTo>
                  <a:cubicBezTo>
                    <a:pt x="70" y="80"/>
                    <a:pt x="87" y="62"/>
                    <a:pt x="87" y="40"/>
                  </a:cubicBezTo>
                  <a:cubicBezTo>
                    <a:pt x="87" y="18"/>
                    <a:pt x="69" y="0"/>
                    <a:pt x="46" y="0"/>
                  </a:cubicBezTo>
                  <a:close/>
                </a:path>
              </a:pathLst>
            </a:custGeom>
            <a:solidFill>
              <a:srgbClr val="009A44"/>
            </a:solidFill>
            <a:ln>
              <a:noFill/>
            </a:ln>
          </p:spPr>
          <p:txBody>
            <a:bodyPr/>
            <a:lstStyle/>
            <a:p>
              <a:endParaRPr lang="en-US">
                <a:latin typeface="Univers for KPMG" panose="020B0603020202020204" pitchFamily="34" charset="0"/>
              </a:endParaRPr>
            </a:p>
          </p:txBody>
        </p:sp>
        <p:sp>
          <p:nvSpPr>
            <p:cNvPr id="12" name="Freeform 25">
              <a:extLst>
                <a:ext uri="{FF2B5EF4-FFF2-40B4-BE49-F238E27FC236}">
                  <a16:creationId xmlns:a16="http://schemas.microsoft.com/office/drawing/2014/main" id="{77B12459-EF38-4502-A5B3-F7CF1744F70A}"/>
                </a:ext>
              </a:extLst>
            </p:cNvPr>
            <p:cNvSpPr>
              <a:spLocks noEditPoints="1"/>
            </p:cNvSpPr>
            <p:nvPr/>
          </p:nvSpPr>
          <p:spPr bwMode="auto">
            <a:xfrm>
              <a:off x="5449020" y="1244600"/>
              <a:ext cx="690562" cy="641350"/>
            </a:xfrm>
            <a:custGeom>
              <a:avLst/>
              <a:gdLst>
                <a:gd name="T0" fmla="*/ 383646 w 72"/>
                <a:gd name="T1" fmla="*/ 622205 h 67"/>
                <a:gd name="T2" fmla="*/ 163050 w 72"/>
                <a:gd name="T3" fmla="*/ 536054 h 67"/>
                <a:gd name="T4" fmla="*/ 57547 w 72"/>
                <a:gd name="T5" fmla="*/ 574343 h 67"/>
                <a:gd name="T6" fmla="*/ 124685 w 72"/>
                <a:gd name="T7" fmla="*/ 449902 h 67"/>
                <a:gd name="T8" fmla="*/ 124685 w 72"/>
                <a:gd name="T9" fmla="*/ 449902 h 67"/>
                <a:gd name="T10" fmla="*/ 105503 w 72"/>
                <a:gd name="T11" fmla="*/ 335034 h 67"/>
                <a:gd name="T12" fmla="*/ 383646 w 72"/>
                <a:gd name="T13" fmla="*/ 57434 h 67"/>
                <a:gd name="T14" fmla="*/ 652198 w 72"/>
                <a:gd name="T15" fmla="*/ 335034 h 67"/>
                <a:gd name="T16" fmla="*/ 383646 w 72"/>
                <a:gd name="T17" fmla="*/ 622205 h 67"/>
                <a:gd name="T18" fmla="*/ 374055 w 72"/>
                <a:gd name="T19" fmla="*/ 0 h 67"/>
                <a:gd name="T20" fmla="*/ 47956 w 72"/>
                <a:gd name="T21" fmla="*/ 325461 h 67"/>
                <a:gd name="T22" fmla="*/ 76729 w 72"/>
                <a:gd name="T23" fmla="*/ 449902 h 67"/>
                <a:gd name="T24" fmla="*/ 76729 w 72"/>
                <a:gd name="T25" fmla="*/ 449902 h 67"/>
                <a:gd name="T26" fmla="*/ 0 w 72"/>
                <a:gd name="T27" fmla="*/ 631778 h 67"/>
                <a:gd name="T28" fmla="*/ 163050 w 72"/>
                <a:gd name="T29" fmla="*/ 545626 h 67"/>
                <a:gd name="T30" fmla="*/ 287735 w 72"/>
                <a:gd name="T31" fmla="*/ 622205 h 67"/>
                <a:gd name="T32" fmla="*/ 383646 w 72"/>
                <a:gd name="T33" fmla="*/ 641350 h 67"/>
                <a:gd name="T34" fmla="*/ 690563 w 72"/>
                <a:gd name="T35" fmla="*/ 325461 h 67"/>
                <a:gd name="T36" fmla="*/ 374055 w 72"/>
                <a:gd name="T37" fmla="*/ 0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2" h="67">
                  <a:moveTo>
                    <a:pt x="40" y="65"/>
                  </a:moveTo>
                  <a:cubicBezTo>
                    <a:pt x="31" y="65"/>
                    <a:pt x="23" y="62"/>
                    <a:pt x="17" y="56"/>
                  </a:cubicBezTo>
                  <a:cubicBezTo>
                    <a:pt x="6" y="60"/>
                    <a:pt x="6" y="60"/>
                    <a:pt x="6" y="60"/>
                  </a:cubicBezTo>
                  <a:cubicBezTo>
                    <a:pt x="13" y="47"/>
                    <a:pt x="13" y="47"/>
                    <a:pt x="13" y="47"/>
                  </a:cubicBezTo>
                  <a:cubicBezTo>
                    <a:pt x="13" y="47"/>
                    <a:pt x="13" y="47"/>
                    <a:pt x="13" y="47"/>
                  </a:cubicBezTo>
                  <a:cubicBezTo>
                    <a:pt x="12" y="43"/>
                    <a:pt x="11" y="39"/>
                    <a:pt x="11" y="35"/>
                  </a:cubicBezTo>
                  <a:cubicBezTo>
                    <a:pt x="11" y="19"/>
                    <a:pt x="24" y="6"/>
                    <a:pt x="40" y="6"/>
                  </a:cubicBezTo>
                  <a:cubicBezTo>
                    <a:pt x="55" y="6"/>
                    <a:pt x="68" y="19"/>
                    <a:pt x="68" y="35"/>
                  </a:cubicBezTo>
                  <a:cubicBezTo>
                    <a:pt x="68" y="51"/>
                    <a:pt x="55" y="64"/>
                    <a:pt x="40" y="65"/>
                  </a:cubicBezTo>
                  <a:close/>
                  <a:moveTo>
                    <a:pt x="39" y="0"/>
                  </a:moveTo>
                  <a:cubicBezTo>
                    <a:pt x="20" y="0"/>
                    <a:pt x="5" y="15"/>
                    <a:pt x="5" y="34"/>
                  </a:cubicBezTo>
                  <a:cubicBezTo>
                    <a:pt x="5" y="38"/>
                    <a:pt x="6" y="43"/>
                    <a:pt x="8" y="47"/>
                  </a:cubicBezTo>
                  <a:cubicBezTo>
                    <a:pt x="8" y="47"/>
                    <a:pt x="8" y="47"/>
                    <a:pt x="8" y="47"/>
                  </a:cubicBezTo>
                  <a:cubicBezTo>
                    <a:pt x="0" y="66"/>
                    <a:pt x="0" y="66"/>
                    <a:pt x="0" y="66"/>
                  </a:cubicBezTo>
                  <a:cubicBezTo>
                    <a:pt x="17" y="57"/>
                    <a:pt x="17" y="57"/>
                    <a:pt x="17" y="57"/>
                  </a:cubicBezTo>
                  <a:cubicBezTo>
                    <a:pt x="21" y="61"/>
                    <a:pt x="25" y="64"/>
                    <a:pt x="30" y="65"/>
                  </a:cubicBezTo>
                  <a:cubicBezTo>
                    <a:pt x="33" y="66"/>
                    <a:pt x="37" y="67"/>
                    <a:pt x="40" y="67"/>
                  </a:cubicBezTo>
                  <a:cubicBezTo>
                    <a:pt x="59" y="67"/>
                    <a:pt x="72" y="52"/>
                    <a:pt x="72" y="34"/>
                  </a:cubicBezTo>
                  <a:cubicBezTo>
                    <a:pt x="72" y="15"/>
                    <a:pt x="57" y="0"/>
                    <a:pt x="39" y="0"/>
                  </a:cubicBezTo>
                  <a:close/>
                </a:path>
              </a:pathLst>
            </a:custGeom>
            <a:solidFill>
              <a:srgbClr val="0033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Univers for KPMG" panose="020B0603020202020204" pitchFamily="34" charset="0"/>
              </a:endParaRPr>
            </a:p>
          </p:txBody>
        </p:sp>
        <p:sp>
          <p:nvSpPr>
            <p:cNvPr id="13" name="Freeform 26">
              <a:extLst>
                <a:ext uri="{FF2B5EF4-FFF2-40B4-BE49-F238E27FC236}">
                  <a16:creationId xmlns:a16="http://schemas.microsoft.com/office/drawing/2014/main" id="{A1E1966D-2EB1-4447-96A9-4A62010AAAAA}"/>
                </a:ext>
              </a:extLst>
            </p:cNvPr>
            <p:cNvSpPr>
              <a:spLocks noEditPoints="1"/>
            </p:cNvSpPr>
            <p:nvPr/>
          </p:nvSpPr>
          <p:spPr bwMode="auto">
            <a:xfrm>
              <a:off x="6426920" y="2824163"/>
              <a:ext cx="708025" cy="652462"/>
            </a:xfrm>
            <a:custGeom>
              <a:avLst/>
              <a:gdLst>
                <a:gd name="T0" fmla="*/ 373148 w 74"/>
                <a:gd name="T1" fmla="*/ 623678 h 68"/>
                <a:gd name="T2" fmla="*/ 162654 w 74"/>
                <a:gd name="T3" fmla="*/ 537322 h 68"/>
                <a:gd name="T4" fmla="*/ 57407 w 74"/>
                <a:gd name="T5" fmla="*/ 566108 h 68"/>
                <a:gd name="T6" fmla="*/ 133951 w 74"/>
                <a:gd name="T7" fmla="*/ 441372 h 68"/>
                <a:gd name="T8" fmla="*/ 133951 w 74"/>
                <a:gd name="T9" fmla="*/ 441372 h 68"/>
                <a:gd name="T10" fmla="*/ 114815 w 74"/>
                <a:gd name="T11" fmla="*/ 326232 h 68"/>
                <a:gd name="T12" fmla="*/ 401852 w 74"/>
                <a:gd name="T13" fmla="*/ 57570 h 68"/>
                <a:gd name="T14" fmla="*/ 660185 w 74"/>
                <a:gd name="T15" fmla="*/ 355017 h 68"/>
                <a:gd name="T16" fmla="*/ 373148 w 74"/>
                <a:gd name="T17" fmla="*/ 623678 h 68"/>
                <a:gd name="T18" fmla="*/ 392284 w 74"/>
                <a:gd name="T19" fmla="*/ 9595 h 68"/>
                <a:gd name="T20" fmla="*/ 57407 w 74"/>
                <a:gd name="T21" fmla="*/ 307041 h 68"/>
                <a:gd name="T22" fmla="*/ 76543 w 74"/>
                <a:gd name="T23" fmla="*/ 441372 h 68"/>
                <a:gd name="T24" fmla="*/ 76543 w 74"/>
                <a:gd name="T25" fmla="*/ 441372 h 68"/>
                <a:gd name="T26" fmla="*/ 0 w 74"/>
                <a:gd name="T27" fmla="*/ 623678 h 68"/>
                <a:gd name="T28" fmla="*/ 162654 w 74"/>
                <a:gd name="T29" fmla="*/ 537322 h 68"/>
                <a:gd name="T30" fmla="*/ 287037 w 74"/>
                <a:gd name="T31" fmla="*/ 623678 h 68"/>
                <a:gd name="T32" fmla="*/ 373148 w 74"/>
                <a:gd name="T33" fmla="*/ 642868 h 68"/>
                <a:gd name="T34" fmla="*/ 698457 w 74"/>
                <a:gd name="T35" fmla="*/ 345422 h 68"/>
                <a:gd name="T36" fmla="*/ 392284 w 74"/>
                <a:gd name="T37" fmla="*/ 9595 h 6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4" h="68">
                  <a:moveTo>
                    <a:pt x="39" y="65"/>
                  </a:moveTo>
                  <a:cubicBezTo>
                    <a:pt x="31" y="65"/>
                    <a:pt x="23" y="61"/>
                    <a:pt x="17" y="56"/>
                  </a:cubicBezTo>
                  <a:cubicBezTo>
                    <a:pt x="6" y="59"/>
                    <a:pt x="6" y="59"/>
                    <a:pt x="6" y="59"/>
                  </a:cubicBezTo>
                  <a:cubicBezTo>
                    <a:pt x="14" y="46"/>
                    <a:pt x="14" y="46"/>
                    <a:pt x="14" y="46"/>
                  </a:cubicBezTo>
                  <a:cubicBezTo>
                    <a:pt x="14" y="46"/>
                    <a:pt x="14" y="46"/>
                    <a:pt x="14" y="46"/>
                  </a:cubicBezTo>
                  <a:cubicBezTo>
                    <a:pt x="13" y="42"/>
                    <a:pt x="12" y="38"/>
                    <a:pt x="12" y="34"/>
                  </a:cubicBezTo>
                  <a:cubicBezTo>
                    <a:pt x="13" y="18"/>
                    <a:pt x="26" y="5"/>
                    <a:pt x="42" y="6"/>
                  </a:cubicBezTo>
                  <a:cubicBezTo>
                    <a:pt x="58" y="7"/>
                    <a:pt x="70" y="21"/>
                    <a:pt x="69" y="37"/>
                  </a:cubicBezTo>
                  <a:cubicBezTo>
                    <a:pt x="68" y="53"/>
                    <a:pt x="55" y="65"/>
                    <a:pt x="39" y="65"/>
                  </a:cubicBezTo>
                  <a:close/>
                  <a:moveTo>
                    <a:pt x="41" y="1"/>
                  </a:moveTo>
                  <a:cubicBezTo>
                    <a:pt x="23" y="0"/>
                    <a:pt x="7" y="14"/>
                    <a:pt x="6" y="32"/>
                  </a:cubicBezTo>
                  <a:cubicBezTo>
                    <a:pt x="6" y="37"/>
                    <a:pt x="7" y="42"/>
                    <a:pt x="8" y="46"/>
                  </a:cubicBezTo>
                  <a:cubicBezTo>
                    <a:pt x="8" y="46"/>
                    <a:pt x="8" y="46"/>
                    <a:pt x="8" y="46"/>
                  </a:cubicBezTo>
                  <a:cubicBezTo>
                    <a:pt x="0" y="65"/>
                    <a:pt x="0" y="65"/>
                    <a:pt x="0" y="65"/>
                  </a:cubicBezTo>
                  <a:cubicBezTo>
                    <a:pt x="17" y="56"/>
                    <a:pt x="17" y="56"/>
                    <a:pt x="17" y="56"/>
                  </a:cubicBezTo>
                  <a:cubicBezTo>
                    <a:pt x="21" y="60"/>
                    <a:pt x="25" y="63"/>
                    <a:pt x="30" y="65"/>
                  </a:cubicBezTo>
                  <a:cubicBezTo>
                    <a:pt x="32" y="66"/>
                    <a:pt x="36" y="67"/>
                    <a:pt x="39" y="67"/>
                  </a:cubicBezTo>
                  <a:cubicBezTo>
                    <a:pt x="58" y="68"/>
                    <a:pt x="72" y="54"/>
                    <a:pt x="73" y="36"/>
                  </a:cubicBezTo>
                  <a:cubicBezTo>
                    <a:pt x="74" y="18"/>
                    <a:pt x="60" y="2"/>
                    <a:pt x="41" y="1"/>
                  </a:cubicBezTo>
                  <a:close/>
                </a:path>
              </a:pathLst>
            </a:custGeom>
            <a:solidFill>
              <a:srgbClr val="483698"/>
            </a:solidFill>
            <a:ln>
              <a:noFill/>
            </a:ln>
          </p:spPr>
          <p:txBody>
            <a:bodyPr/>
            <a:lstStyle/>
            <a:p>
              <a:endParaRPr lang="en-US">
                <a:latin typeface="Univers for KPMG" panose="020B0603020202020204" pitchFamily="34" charset="0"/>
              </a:endParaRPr>
            </a:p>
          </p:txBody>
        </p:sp>
        <p:sp>
          <p:nvSpPr>
            <p:cNvPr id="14" name="Freeform 27">
              <a:extLst>
                <a:ext uri="{FF2B5EF4-FFF2-40B4-BE49-F238E27FC236}">
                  <a16:creationId xmlns:a16="http://schemas.microsoft.com/office/drawing/2014/main" id="{A460922E-CAAF-486C-A449-58573DD663DA}"/>
                </a:ext>
              </a:extLst>
            </p:cNvPr>
            <p:cNvSpPr>
              <a:spLocks noEditPoints="1"/>
            </p:cNvSpPr>
            <p:nvPr/>
          </p:nvSpPr>
          <p:spPr bwMode="auto">
            <a:xfrm>
              <a:off x="4491757" y="4624388"/>
              <a:ext cx="1235075" cy="1370012"/>
            </a:xfrm>
            <a:custGeom>
              <a:avLst/>
              <a:gdLst>
                <a:gd name="T0" fmla="*/ 1129759 w 129"/>
                <a:gd name="T1" fmla="*/ 718538 h 143"/>
                <a:gd name="T2" fmla="*/ 890403 w 129"/>
                <a:gd name="T3" fmla="*/ 1063437 h 143"/>
                <a:gd name="T4" fmla="*/ 957422 w 129"/>
                <a:gd name="T5" fmla="*/ 1302949 h 143"/>
                <a:gd name="T6" fmla="*/ 708493 w 129"/>
                <a:gd name="T7" fmla="*/ 1092178 h 143"/>
                <a:gd name="T8" fmla="*/ 708493 w 129"/>
                <a:gd name="T9" fmla="*/ 1092178 h 143"/>
                <a:gd name="T10" fmla="*/ 507434 w 129"/>
                <a:gd name="T11" fmla="*/ 1082598 h 143"/>
                <a:gd name="T12" fmla="*/ 153188 w 129"/>
                <a:gd name="T13" fmla="*/ 488606 h 143"/>
                <a:gd name="T14" fmla="*/ 746790 w 129"/>
                <a:gd name="T15" fmla="*/ 114966 h 143"/>
                <a:gd name="T16" fmla="*/ 1129759 w 129"/>
                <a:gd name="T17" fmla="*/ 718538 h 143"/>
                <a:gd name="T18" fmla="*/ 746790 w 129"/>
                <a:gd name="T19" fmla="*/ 67064 h 143"/>
                <a:gd name="T20" fmla="*/ 76594 w 129"/>
                <a:gd name="T21" fmla="*/ 488606 h 143"/>
                <a:gd name="T22" fmla="*/ 478711 w 129"/>
                <a:gd name="T23" fmla="*/ 1168822 h 143"/>
                <a:gd name="T24" fmla="*/ 718067 w 129"/>
                <a:gd name="T25" fmla="*/ 1168822 h 143"/>
                <a:gd name="T26" fmla="*/ 718067 w 129"/>
                <a:gd name="T27" fmla="*/ 1168822 h 143"/>
                <a:gd name="T28" fmla="*/ 995719 w 129"/>
                <a:gd name="T29" fmla="*/ 1370013 h 143"/>
                <a:gd name="T30" fmla="*/ 909551 w 129"/>
                <a:gd name="T31" fmla="*/ 1063437 h 143"/>
                <a:gd name="T32" fmla="*/ 1101036 w 129"/>
                <a:gd name="T33" fmla="*/ 871826 h 143"/>
                <a:gd name="T34" fmla="*/ 1158481 w 129"/>
                <a:gd name="T35" fmla="*/ 728119 h 143"/>
                <a:gd name="T36" fmla="*/ 746790 w 129"/>
                <a:gd name="T37" fmla="*/ 67064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9" h="143">
                  <a:moveTo>
                    <a:pt x="118" y="75"/>
                  </a:moveTo>
                  <a:cubicBezTo>
                    <a:pt x="115" y="91"/>
                    <a:pt x="105" y="103"/>
                    <a:pt x="93" y="111"/>
                  </a:cubicBezTo>
                  <a:cubicBezTo>
                    <a:pt x="100" y="136"/>
                    <a:pt x="100" y="136"/>
                    <a:pt x="100" y="136"/>
                  </a:cubicBezTo>
                  <a:cubicBezTo>
                    <a:pt x="74" y="114"/>
                    <a:pt x="74" y="114"/>
                    <a:pt x="74" y="114"/>
                  </a:cubicBezTo>
                  <a:cubicBezTo>
                    <a:pt x="74" y="114"/>
                    <a:pt x="74" y="114"/>
                    <a:pt x="74" y="114"/>
                  </a:cubicBezTo>
                  <a:cubicBezTo>
                    <a:pt x="67" y="115"/>
                    <a:pt x="60" y="115"/>
                    <a:pt x="53" y="113"/>
                  </a:cubicBezTo>
                  <a:cubicBezTo>
                    <a:pt x="24" y="106"/>
                    <a:pt x="9" y="79"/>
                    <a:pt x="16" y="51"/>
                  </a:cubicBezTo>
                  <a:cubicBezTo>
                    <a:pt x="23" y="23"/>
                    <a:pt x="49" y="5"/>
                    <a:pt x="78" y="12"/>
                  </a:cubicBezTo>
                  <a:cubicBezTo>
                    <a:pt x="106" y="19"/>
                    <a:pt x="123" y="47"/>
                    <a:pt x="118" y="75"/>
                  </a:cubicBezTo>
                  <a:close/>
                  <a:moveTo>
                    <a:pt x="78" y="7"/>
                  </a:moveTo>
                  <a:cubicBezTo>
                    <a:pt x="47" y="0"/>
                    <a:pt x="16" y="19"/>
                    <a:pt x="8" y="51"/>
                  </a:cubicBezTo>
                  <a:cubicBezTo>
                    <a:pt x="0" y="82"/>
                    <a:pt x="19" y="114"/>
                    <a:pt x="50" y="122"/>
                  </a:cubicBezTo>
                  <a:cubicBezTo>
                    <a:pt x="59" y="124"/>
                    <a:pt x="67" y="124"/>
                    <a:pt x="75" y="122"/>
                  </a:cubicBezTo>
                  <a:cubicBezTo>
                    <a:pt x="75" y="122"/>
                    <a:pt x="75" y="122"/>
                    <a:pt x="75" y="122"/>
                  </a:cubicBezTo>
                  <a:cubicBezTo>
                    <a:pt x="104" y="143"/>
                    <a:pt x="104" y="143"/>
                    <a:pt x="104" y="143"/>
                  </a:cubicBezTo>
                  <a:cubicBezTo>
                    <a:pt x="95" y="111"/>
                    <a:pt x="95" y="111"/>
                    <a:pt x="95" y="111"/>
                  </a:cubicBezTo>
                  <a:cubicBezTo>
                    <a:pt x="103" y="106"/>
                    <a:pt x="110" y="99"/>
                    <a:pt x="115" y="91"/>
                  </a:cubicBezTo>
                  <a:cubicBezTo>
                    <a:pt x="117" y="87"/>
                    <a:pt x="120" y="81"/>
                    <a:pt x="121" y="76"/>
                  </a:cubicBezTo>
                  <a:cubicBezTo>
                    <a:pt x="129" y="44"/>
                    <a:pt x="109" y="15"/>
                    <a:pt x="78" y="7"/>
                  </a:cubicBezTo>
                  <a:close/>
                </a:path>
              </a:pathLst>
            </a:custGeom>
            <a:solidFill>
              <a:srgbClr val="470A68"/>
            </a:solidFill>
            <a:ln>
              <a:noFill/>
            </a:ln>
          </p:spPr>
          <p:txBody>
            <a:bodyPr/>
            <a:lstStyle/>
            <a:p>
              <a:endParaRPr lang="en-US">
                <a:latin typeface="Univers for KPMG" panose="020B0603020202020204" pitchFamily="34" charset="0"/>
              </a:endParaRPr>
            </a:p>
          </p:txBody>
        </p:sp>
        <p:sp>
          <p:nvSpPr>
            <p:cNvPr id="15" name="Freeform 28">
              <a:extLst>
                <a:ext uri="{FF2B5EF4-FFF2-40B4-BE49-F238E27FC236}">
                  <a16:creationId xmlns:a16="http://schemas.microsoft.com/office/drawing/2014/main" id="{3FA844AD-6701-4E6F-B187-D016C42780A4}"/>
                </a:ext>
              </a:extLst>
            </p:cNvPr>
            <p:cNvSpPr>
              <a:spLocks noEditPoints="1"/>
            </p:cNvSpPr>
            <p:nvPr/>
          </p:nvSpPr>
          <p:spPr bwMode="auto">
            <a:xfrm>
              <a:off x="4539382" y="2624138"/>
              <a:ext cx="957263" cy="1081087"/>
            </a:xfrm>
            <a:custGeom>
              <a:avLst/>
              <a:gdLst>
                <a:gd name="T0" fmla="*/ 842391 w 100"/>
                <a:gd name="T1" fmla="*/ 612298 h 113"/>
                <a:gd name="T2" fmla="*/ 612648 w 100"/>
                <a:gd name="T3" fmla="*/ 841909 h 113"/>
                <a:gd name="T4" fmla="*/ 631794 w 100"/>
                <a:gd name="T5" fmla="*/ 1023685 h 113"/>
                <a:gd name="T6" fmla="*/ 478631 w 100"/>
                <a:gd name="T7" fmla="*/ 832342 h 113"/>
                <a:gd name="T8" fmla="*/ 478631 w 100"/>
                <a:gd name="T9" fmla="*/ 832342 h 113"/>
                <a:gd name="T10" fmla="*/ 335042 w 100"/>
                <a:gd name="T11" fmla="*/ 803641 h 113"/>
                <a:gd name="T12" fmla="*/ 153162 w 100"/>
                <a:gd name="T13" fmla="*/ 315716 h 113"/>
                <a:gd name="T14" fmla="*/ 641366 w 100"/>
                <a:gd name="T15" fmla="*/ 124373 h 113"/>
                <a:gd name="T16" fmla="*/ 842391 w 100"/>
                <a:gd name="T17" fmla="*/ 612298 h 113"/>
                <a:gd name="T18" fmla="*/ 641366 w 100"/>
                <a:gd name="T19" fmla="*/ 86104 h 113"/>
                <a:gd name="T20" fmla="*/ 95726 w 100"/>
                <a:gd name="T21" fmla="*/ 306149 h 113"/>
                <a:gd name="T22" fmla="*/ 296752 w 100"/>
                <a:gd name="T23" fmla="*/ 861044 h 113"/>
                <a:gd name="T24" fmla="*/ 478631 w 100"/>
                <a:gd name="T25" fmla="*/ 889745 h 113"/>
                <a:gd name="T26" fmla="*/ 478631 w 100"/>
                <a:gd name="T27" fmla="*/ 889745 h 113"/>
                <a:gd name="T28" fmla="*/ 650939 w 100"/>
                <a:gd name="T29" fmla="*/ 1081088 h 113"/>
                <a:gd name="T30" fmla="*/ 631794 w 100"/>
                <a:gd name="T31" fmla="*/ 841909 h 113"/>
                <a:gd name="T32" fmla="*/ 794528 w 100"/>
                <a:gd name="T33" fmla="*/ 727103 h 113"/>
                <a:gd name="T34" fmla="*/ 861537 w 100"/>
                <a:gd name="T35" fmla="*/ 631432 h 113"/>
                <a:gd name="T36" fmla="*/ 641366 w 100"/>
                <a:gd name="T37" fmla="*/ 86104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0" h="113">
                  <a:moveTo>
                    <a:pt x="88" y="64"/>
                  </a:moveTo>
                  <a:cubicBezTo>
                    <a:pt x="83" y="76"/>
                    <a:pt x="74" y="83"/>
                    <a:pt x="64" y="88"/>
                  </a:cubicBezTo>
                  <a:cubicBezTo>
                    <a:pt x="66" y="107"/>
                    <a:pt x="66" y="107"/>
                    <a:pt x="66" y="107"/>
                  </a:cubicBezTo>
                  <a:cubicBezTo>
                    <a:pt x="50" y="87"/>
                    <a:pt x="50" y="87"/>
                    <a:pt x="50" y="87"/>
                  </a:cubicBezTo>
                  <a:cubicBezTo>
                    <a:pt x="50" y="87"/>
                    <a:pt x="50" y="87"/>
                    <a:pt x="50" y="87"/>
                  </a:cubicBezTo>
                  <a:cubicBezTo>
                    <a:pt x="45" y="87"/>
                    <a:pt x="40" y="86"/>
                    <a:pt x="35" y="84"/>
                  </a:cubicBezTo>
                  <a:cubicBezTo>
                    <a:pt x="14" y="75"/>
                    <a:pt x="7" y="53"/>
                    <a:pt x="16" y="33"/>
                  </a:cubicBezTo>
                  <a:cubicBezTo>
                    <a:pt x="25" y="13"/>
                    <a:pt x="46" y="4"/>
                    <a:pt x="67" y="13"/>
                  </a:cubicBezTo>
                  <a:cubicBezTo>
                    <a:pt x="86" y="22"/>
                    <a:pt x="95" y="45"/>
                    <a:pt x="88" y="64"/>
                  </a:cubicBezTo>
                  <a:close/>
                  <a:moveTo>
                    <a:pt x="67" y="9"/>
                  </a:moveTo>
                  <a:cubicBezTo>
                    <a:pt x="46" y="0"/>
                    <a:pt x="20" y="9"/>
                    <a:pt x="10" y="32"/>
                  </a:cubicBezTo>
                  <a:cubicBezTo>
                    <a:pt x="0" y="54"/>
                    <a:pt x="10" y="80"/>
                    <a:pt x="31" y="90"/>
                  </a:cubicBezTo>
                  <a:cubicBezTo>
                    <a:pt x="38" y="93"/>
                    <a:pt x="44" y="94"/>
                    <a:pt x="50" y="93"/>
                  </a:cubicBezTo>
                  <a:cubicBezTo>
                    <a:pt x="50" y="93"/>
                    <a:pt x="50" y="93"/>
                    <a:pt x="50" y="93"/>
                  </a:cubicBezTo>
                  <a:cubicBezTo>
                    <a:pt x="68" y="113"/>
                    <a:pt x="68" y="113"/>
                    <a:pt x="68" y="113"/>
                  </a:cubicBezTo>
                  <a:cubicBezTo>
                    <a:pt x="66" y="88"/>
                    <a:pt x="66" y="88"/>
                    <a:pt x="66" y="88"/>
                  </a:cubicBezTo>
                  <a:cubicBezTo>
                    <a:pt x="72" y="85"/>
                    <a:pt x="79" y="81"/>
                    <a:pt x="83" y="76"/>
                  </a:cubicBezTo>
                  <a:cubicBezTo>
                    <a:pt x="85" y="73"/>
                    <a:pt x="88" y="69"/>
                    <a:pt x="90" y="66"/>
                  </a:cubicBezTo>
                  <a:cubicBezTo>
                    <a:pt x="100" y="43"/>
                    <a:pt x="89" y="19"/>
                    <a:pt x="67" y="9"/>
                  </a:cubicBezTo>
                  <a:close/>
                </a:path>
              </a:pathLst>
            </a:custGeom>
            <a:solidFill>
              <a:srgbClr val="EAAA00"/>
            </a:solidFill>
            <a:ln>
              <a:noFill/>
            </a:ln>
          </p:spPr>
          <p:txBody>
            <a:bodyPr/>
            <a:lstStyle/>
            <a:p>
              <a:endParaRPr lang="en-US">
                <a:latin typeface="Univers for KPMG" panose="020B0603020202020204" pitchFamily="34" charset="0"/>
              </a:endParaRPr>
            </a:p>
          </p:txBody>
        </p:sp>
        <p:sp>
          <p:nvSpPr>
            <p:cNvPr id="16" name="Freeform 29">
              <a:extLst>
                <a:ext uri="{FF2B5EF4-FFF2-40B4-BE49-F238E27FC236}">
                  <a16:creationId xmlns:a16="http://schemas.microsoft.com/office/drawing/2014/main" id="{F1DA14F0-3297-4244-9995-720662599620}"/>
                </a:ext>
              </a:extLst>
            </p:cNvPr>
            <p:cNvSpPr>
              <a:spLocks noEditPoints="1"/>
            </p:cNvSpPr>
            <p:nvPr/>
          </p:nvSpPr>
          <p:spPr bwMode="auto">
            <a:xfrm>
              <a:off x="5199782" y="3360738"/>
              <a:ext cx="1628775" cy="1628775"/>
            </a:xfrm>
            <a:custGeom>
              <a:avLst/>
              <a:gdLst>
                <a:gd name="T0" fmla="*/ 67067 w 170"/>
                <a:gd name="T1" fmla="*/ 689834 h 170"/>
                <a:gd name="T2" fmla="*/ 938941 w 170"/>
                <a:gd name="T3" fmla="*/ 67067 h 170"/>
                <a:gd name="T4" fmla="*/ 1561708 w 170"/>
                <a:gd name="T5" fmla="*/ 919779 h 170"/>
                <a:gd name="T6" fmla="*/ 1446735 w 170"/>
                <a:gd name="T7" fmla="*/ 1216791 h 170"/>
                <a:gd name="T8" fmla="*/ 1561708 w 170"/>
                <a:gd name="T9" fmla="*/ 1628775 h 170"/>
                <a:gd name="T10" fmla="*/ 1226372 w 170"/>
                <a:gd name="T11" fmla="*/ 1417992 h 170"/>
                <a:gd name="T12" fmla="*/ 881455 w 170"/>
                <a:gd name="T13" fmla="*/ 1532965 h 170"/>
                <a:gd name="T14" fmla="*/ 670672 w 170"/>
                <a:gd name="T15" fmla="*/ 1542546 h 170"/>
                <a:gd name="T16" fmla="*/ 67067 w 170"/>
                <a:gd name="T17" fmla="*/ 689834 h 170"/>
                <a:gd name="T18" fmla="*/ 708996 w 170"/>
                <a:gd name="T19" fmla="*/ 1485060 h 170"/>
                <a:gd name="T20" fmla="*/ 1226372 w 170"/>
                <a:gd name="T21" fmla="*/ 1398830 h 170"/>
                <a:gd name="T22" fmla="*/ 1504222 w 170"/>
                <a:gd name="T23" fmla="*/ 1561708 h 170"/>
                <a:gd name="T24" fmla="*/ 1398830 w 170"/>
                <a:gd name="T25" fmla="*/ 1188048 h 170"/>
                <a:gd name="T26" fmla="*/ 1494641 w 170"/>
                <a:gd name="T27" fmla="*/ 919779 h 170"/>
                <a:gd name="T28" fmla="*/ 910198 w 170"/>
                <a:gd name="T29" fmla="*/ 114972 h 170"/>
                <a:gd name="T30" fmla="*/ 134134 w 170"/>
                <a:gd name="T31" fmla="*/ 708996 h 170"/>
                <a:gd name="T32" fmla="*/ 708996 w 170"/>
                <a:gd name="T33" fmla="*/ 1485060 h 1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0" h="170">
                  <a:moveTo>
                    <a:pt x="7" y="72"/>
                  </a:moveTo>
                  <a:cubicBezTo>
                    <a:pt x="13" y="29"/>
                    <a:pt x="53" y="0"/>
                    <a:pt x="98" y="7"/>
                  </a:cubicBezTo>
                  <a:cubicBezTo>
                    <a:pt x="140" y="13"/>
                    <a:pt x="170" y="53"/>
                    <a:pt x="163" y="96"/>
                  </a:cubicBezTo>
                  <a:cubicBezTo>
                    <a:pt x="162" y="107"/>
                    <a:pt x="156" y="118"/>
                    <a:pt x="151" y="127"/>
                  </a:cubicBezTo>
                  <a:cubicBezTo>
                    <a:pt x="163" y="170"/>
                    <a:pt x="163" y="170"/>
                    <a:pt x="163" y="170"/>
                  </a:cubicBezTo>
                  <a:cubicBezTo>
                    <a:pt x="128" y="148"/>
                    <a:pt x="128" y="148"/>
                    <a:pt x="128" y="148"/>
                  </a:cubicBezTo>
                  <a:cubicBezTo>
                    <a:pt x="117" y="154"/>
                    <a:pt x="104" y="158"/>
                    <a:pt x="92" y="160"/>
                  </a:cubicBezTo>
                  <a:cubicBezTo>
                    <a:pt x="86" y="161"/>
                    <a:pt x="78" y="162"/>
                    <a:pt x="70" y="161"/>
                  </a:cubicBezTo>
                  <a:cubicBezTo>
                    <a:pt x="28" y="154"/>
                    <a:pt x="0" y="114"/>
                    <a:pt x="7" y="72"/>
                  </a:cubicBezTo>
                  <a:close/>
                  <a:moveTo>
                    <a:pt x="74" y="155"/>
                  </a:moveTo>
                  <a:cubicBezTo>
                    <a:pt x="97" y="159"/>
                    <a:pt x="118" y="152"/>
                    <a:pt x="128" y="146"/>
                  </a:cubicBezTo>
                  <a:cubicBezTo>
                    <a:pt x="136" y="150"/>
                    <a:pt x="157" y="163"/>
                    <a:pt x="157" y="163"/>
                  </a:cubicBezTo>
                  <a:cubicBezTo>
                    <a:pt x="146" y="124"/>
                    <a:pt x="146" y="124"/>
                    <a:pt x="146" y="124"/>
                  </a:cubicBezTo>
                  <a:cubicBezTo>
                    <a:pt x="151" y="116"/>
                    <a:pt x="154" y="106"/>
                    <a:pt x="156" y="96"/>
                  </a:cubicBezTo>
                  <a:cubicBezTo>
                    <a:pt x="162" y="56"/>
                    <a:pt x="134" y="18"/>
                    <a:pt x="95" y="12"/>
                  </a:cubicBezTo>
                  <a:cubicBezTo>
                    <a:pt x="56" y="7"/>
                    <a:pt x="20" y="35"/>
                    <a:pt x="14" y="74"/>
                  </a:cubicBezTo>
                  <a:cubicBezTo>
                    <a:pt x="8" y="115"/>
                    <a:pt x="35" y="147"/>
                    <a:pt x="74" y="155"/>
                  </a:cubicBezTo>
                  <a:close/>
                </a:path>
              </a:pathLst>
            </a:custGeom>
            <a:solidFill>
              <a:srgbClr val="005EB8"/>
            </a:solidFill>
            <a:ln>
              <a:noFill/>
            </a:ln>
          </p:spPr>
          <p:txBody>
            <a:bodyPr/>
            <a:lstStyle/>
            <a:p>
              <a:endParaRPr lang="en-US">
                <a:latin typeface="Univers for KPMG" panose="020B0603020202020204" pitchFamily="34" charset="0"/>
              </a:endParaRPr>
            </a:p>
          </p:txBody>
        </p:sp>
      </p:grpSp>
    </p:spTree>
    <p:extLst>
      <p:ext uri="{BB962C8B-B14F-4D97-AF65-F5344CB8AC3E}">
        <p14:creationId xmlns:p14="http://schemas.microsoft.com/office/powerpoint/2010/main" val="74364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spcBef>
                <a:spcPts val="1200"/>
              </a:spcBef>
              <a:buNone/>
            </a:pPr>
            <a:r>
              <a:rPr lang="fr-FR" b="1" dirty="0"/>
              <a:t>Synthèse des prochaines étapes de travail </a:t>
            </a:r>
          </a:p>
        </p:txBody>
      </p:sp>
    </p:spTree>
    <p:extLst>
      <p:ext uri="{BB962C8B-B14F-4D97-AF65-F5344CB8AC3E}">
        <p14:creationId xmlns:p14="http://schemas.microsoft.com/office/powerpoint/2010/main" val="2292936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95" y="10364"/>
            <a:ext cx="8518356" cy="1143000"/>
          </a:xfrm>
        </p:spPr>
        <p:txBody>
          <a:bodyPr/>
          <a:lstStyle/>
          <a:p>
            <a:r>
              <a:rPr lang="fr-FR" sz="2400" b="1" cap="small" dirty="0">
                <a:latin typeface="Arial" panose="020B0604020202020204" pitchFamily="34" charset="0"/>
                <a:cs typeface="Arial" panose="020B0604020202020204" pitchFamily="34" charset="0"/>
              </a:rPr>
              <a:t>Prochaines étapes</a:t>
            </a:r>
          </a:p>
        </p:txBody>
      </p:sp>
      <p:sp>
        <p:nvSpPr>
          <p:cNvPr id="3" name="Rectangle 2">
            <a:extLst>
              <a:ext uri="{FF2B5EF4-FFF2-40B4-BE49-F238E27FC236}">
                <a16:creationId xmlns:a16="http://schemas.microsoft.com/office/drawing/2014/main" id="{D4C9E38B-6745-4C5C-A2F9-F104A9CE2271}"/>
              </a:ext>
            </a:extLst>
          </p:cNvPr>
          <p:cNvSpPr/>
          <p:nvPr/>
        </p:nvSpPr>
        <p:spPr>
          <a:xfrm>
            <a:off x="179512" y="980728"/>
            <a:ext cx="8399825" cy="5355312"/>
          </a:xfrm>
          <a:prstGeom prst="rect">
            <a:avLst/>
          </a:prstGeom>
        </p:spPr>
        <p:txBody>
          <a:bodyPr wrap="square">
            <a:spAutoFit/>
          </a:bodyPr>
          <a:lstStyle/>
          <a:p>
            <a:pPr marL="0" lvl="2">
              <a:buClr>
                <a:srgbClr val="C6007E"/>
              </a:buClr>
            </a:pPr>
            <a:endParaRPr lang="fr-FR" sz="1400" b="1" dirty="0">
              <a:solidFill>
                <a:srgbClr val="B73720"/>
              </a:solidFill>
              <a:latin typeface="Arial" panose="020B0604020202020204" pitchFamily="34" charset="0"/>
              <a:cs typeface="Arial" panose="020B0604020202020204" pitchFamily="34" charset="0"/>
            </a:endParaRPr>
          </a:p>
          <a:p>
            <a:pPr marL="0" lvl="2">
              <a:buClr>
                <a:srgbClr val="C6007E"/>
              </a:buClr>
            </a:pPr>
            <a:endParaRPr lang="fr-FR" sz="1400" b="1" dirty="0">
              <a:solidFill>
                <a:srgbClr val="6D2077"/>
              </a:solidFill>
              <a:latin typeface="Arial" panose="020B0604020202020204" pitchFamily="34" charset="0"/>
              <a:cs typeface="Arial" panose="020B0604020202020204" pitchFamily="34" charset="0"/>
            </a:endParaRPr>
          </a:p>
          <a:p>
            <a:pPr marL="898525" lvl="1"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Finalisation du diagnostic : </a:t>
            </a:r>
          </a:p>
          <a:p>
            <a:pPr marL="1355725" lvl="2"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Lancement de l’enquête en ligne à destination des bibliothèques (jusque fin aout / début septembre)</a:t>
            </a:r>
          </a:p>
          <a:p>
            <a:pPr marL="1355725" lvl="2"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Suite des entretiens individuels ou collectifs </a:t>
            </a:r>
          </a:p>
          <a:p>
            <a:pPr marL="1355725" lvl="2" indent="-441325" algn="just">
              <a:spcAft>
                <a:spcPts val="600"/>
              </a:spcAft>
              <a:buFont typeface="Wingdings" panose="05000000000000000000" pitchFamily="2" charset="2"/>
              <a:buChar char="à"/>
              <a:defRPr/>
            </a:pPr>
            <a:endParaRPr lang="fr-FR" sz="1600" dirty="0">
              <a:solidFill>
                <a:prstClr val="black"/>
              </a:solidFill>
              <a:latin typeface="Arial" panose="020B0604020202020204" pitchFamily="34" charset="0"/>
              <a:cs typeface="Arial" panose="020B0604020202020204" pitchFamily="34" charset="0"/>
            </a:endParaRPr>
          </a:p>
          <a:p>
            <a:pPr marL="898525" lvl="1"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Restitution et préparation de la concertation : fin septembre </a:t>
            </a:r>
          </a:p>
          <a:p>
            <a:pPr marL="898525" lvl="1" indent="-441325" algn="just">
              <a:spcAft>
                <a:spcPts val="600"/>
              </a:spcAft>
              <a:buFont typeface="Wingdings" panose="05000000000000000000" pitchFamily="2" charset="2"/>
              <a:buChar char="à"/>
              <a:defRPr/>
            </a:pPr>
            <a:endParaRPr lang="fr-FR" sz="1600" dirty="0">
              <a:solidFill>
                <a:prstClr val="black"/>
              </a:solidFill>
              <a:latin typeface="Arial" panose="020B0604020202020204" pitchFamily="34" charset="0"/>
              <a:cs typeface="Arial" panose="020B0604020202020204" pitchFamily="34" charset="0"/>
            </a:endParaRPr>
          </a:p>
          <a:p>
            <a:pPr marL="898525" lvl="1"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Concertation : </a:t>
            </a:r>
          </a:p>
          <a:p>
            <a:pPr marL="1355725" lvl="2"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Le 13 octobre : la Belle Rencontre à l’occasion de laquelle des ateliers seront organisés pour alimenter le prochain schéma </a:t>
            </a:r>
          </a:p>
          <a:p>
            <a:pPr marL="1355725" lvl="2" indent="-441325" algn="just">
              <a:spcAft>
                <a:spcPts val="600"/>
              </a:spcAft>
              <a:buFont typeface="Wingdings" panose="05000000000000000000" pitchFamily="2" charset="2"/>
              <a:buChar char="à"/>
              <a:defRPr/>
            </a:pPr>
            <a:r>
              <a:rPr lang="fr-FR" sz="1600" dirty="0">
                <a:solidFill>
                  <a:prstClr val="black"/>
                </a:solidFill>
                <a:latin typeface="Arial" panose="020B0604020202020204" pitchFamily="34" charset="0"/>
                <a:cs typeface="Arial" panose="020B0604020202020204" pitchFamily="34" charset="0"/>
              </a:rPr>
              <a:t>D’autres ateliers seront déclinés par la suite pour proposer en novembre une architecture du futur schéma </a:t>
            </a:r>
          </a:p>
          <a:p>
            <a:pPr marL="628650" lvl="1" indent="-171450" algn="just">
              <a:spcAft>
                <a:spcPts val="600"/>
              </a:spcAft>
              <a:buFont typeface="Wingdings" panose="05000000000000000000" pitchFamily="2" charset="2"/>
              <a:buChar char="à"/>
              <a:defRPr/>
            </a:pPr>
            <a:endParaRPr lang="fr-FR" sz="1600" dirty="0">
              <a:solidFill>
                <a:prstClr val="black"/>
              </a:solidFill>
              <a:latin typeface="Arial" panose="020B0604020202020204" pitchFamily="34" charset="0"/>
              <a:cs typeface="Arial" panose="020B0604020202020204" pitchFamily="34" charset="0"/>
            </a:endParaRPr>
          </a:p>
          <a:p>
            <a:pPr marL="628650" lvl="1" indent="-171450" algn="just">
              <a:spcAft>
                <a:spcPts val="600"/>
              </a:spcAft>
              <a:buFont typeface="Wingdings" panose="05000000000000000000" pitchFamily="2" charset="2"/>
              <a:buChar char="à"/>
              <a:defRPr/>
            </a:pPr>
            <a:endParaRPr lang="fr-FR" sz="1600" dirty="0">
              <a:solidFill>
                <a:prstClr val="black"/>
              </a:solidFill>
              <a:latin typeface="Arial" panose="020B0604020202020204" pitchFamily="34" charset="0"/>
              <a:cs typeface="Arial" panose="020B0604020202020204" pitchFamily="34" charset="0"/>
            </a:endParaRPr>
          </a:p>
          <a:p>
            <a:pPr marL="628650" lvl="1" indent="-171450" algn="just">
              <a:spcAft>
                <a:spcPts val="600"/>
              </a:spcAft>
              <a:buFont typeface="Wingdings" panose="05000000000000000000" pitchFamily="2" charset="2"/>
              <a:buChar char="à"/>
              <a:defRPr/>
            </a:pPr>
            <a:endParaRPr lang="fr-FR" sz="1600" dirty="0">
              <a:solidFill>
                <a:prstClr val="black"/>
              </a:solidFill>
              <a:latin typeface="Arial" panose="020B0604020202020204" pitchFamily="34" charset="0"/>
              <a:cs typeface="Arial" panose="020B0604020202020204" pitchFamily="34" charset="0"/>
            </a:endParaRPr>
          </a:p>
          <a:p>
            <a:pPr marL="628650" lvl="1" indent="-171450" algn="just">
              <a:spcAft>
                <a:spcPts val="600"/>
              </a:spcAft>
              <a:buFont typeface="Wingdings" panose="05000000000000000000" pitchFamily="2" charset="2"/>
              <a:buChar char="à"/>
              <a:defRPr/>
            </a:pPr>
            <a:endParaRPr lang="fr-FR"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739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95" y="10364"/>
            <a:ext cx="8518356" cy="1143000"/>
          </a:xfrm>
        </p:spPr>
        <p:txBody>
          <a:bodyPr/>
          <a:lstStyle/>
          <a:p>
            <a:r>
              <a:rPr lang="fr-FR" sz="2400" b="1" cap="small" dirty="0">
                <a:latin typeface="Arial" panose="020B0604020202020204" pitchFamily="34" charset="0"/>
                <a:cs typeface="Arial" panose="020B0604020202020204" pitchFamily="34" charset="0"/>
              </a:rPr>
              <a:t>Vos contacts</a:t>
            </a:r>
          </a:p>
        </p:txBody>
      </p:sp>
      <p:sp>
        <p:nvSpPr>
          <p:cNvPr id="4" name="Rectangle 3">
            <a:extLst>
              <a:ext uri="{FF2B5EF4-FFF2-40B4-BE49-F238E27FC236}">
                <a16:creationId xmlns:a16="http://schemas.microsoft.com/office/drawing/2014/main" id="{E8401A08-21BC-4084-B5F0-8C285BCF35AD}"/>
              </a:ext>
            </a:extLst>
          </p:cNvPr>
          <p:cNvSpPr/>
          <p:nvPr/>
        </p:nvSpPr>
        <p:spPr>
          <a:xfrm>
            <a:off x="1403648" y="2276872"/>
            <a:ext cx="3325333" cy="929550"/>
          </a:xfrm>
          <a:prstGeom prst="rect">
            <a:avLst/>
          </a:prstGeom>
          <a:solidFill>
            <a:schemeClr val="bg1"/>
          </a:solidFill>
        </p:spPr>
        <p:txBody>
          <a:bodyPr wrap="square" lIns="0" tIns="0" rIns="0" bIns="0">
            <a:spAutoFit/>
          </a:bodyPr>
          <a:lstStyle/>
          <a:p>
            <a:pPr eaLnBrk="1" fontAlgn="auto" hangingPunct="1">
              <a:lnSpc>
                <a:spcPct val="150000"/>
              </a:lnSpc>
              <a:spcBef>
                <a:spcPts val="0"/>
              </a:spcBef>
              <a:spcAft>
                <a:spcPts val="0"/>
              </a:spcAft>
              <a:defRPr/>
            </a:pPr>
            <a:r>
              <a:rPr lang="en-US" sz="1400" b="1" dirty="0">
                <a:solidFill>
                  <a:srgbClr val="B73720"/>
                </a:solidFill>
                <a:cs typeface="Arial" panose="020B0604020202020204" pitchFamily="34" charset="0"/>
              </a:rPr>
              <a:t>Caroline Jaillet</a:t>
            </a:r>
          </a:p>
          <a:p>
            <a:pPr eaLnBrk="1" fontAlgn="auto" hangingPunct="1">
              <a:lnSpc>
                <a:spcPct val="150000"/>
              </a:lnSpc>
              <a:spcBef>
                <a:spcPts val="0"/>
              </a:spcBef>
              <a:spcAft>
                <a:spcPts val="0"/>
              </a:spcAft>
              <a:defRPr/>
            </a:pPr>
            <a:r>
              <a:rPr lang="en-US" sz="1400" dirty="0">
                <a:solidFill>
                  <a:srgbClr val="FF0000"/>
                </a:solidFill>
                <a:cs typeface="Arial" panose="020B0604020202020204" pitchFamily="34" charset="0"/>
                <a:hlinkClick r:id="rId3"/>
              </a:rPr>
              <a:t>cjaillet@kpmg.fr</a:t>
            </a:r>
            <a:endParaRPr lang="en-US" sz="1400" dirty="0">
              <a:solidFill>
                <a:srgbClr val="FF0000"/>
              </a:solidFill>
              <a:cs typeface="Arial" panose="020B0604020202020204" pitchFamily="34" charset="0"/>
            </a:endParaRPr>
          </a:p>
          <a:p>
            <a:pPr eaLnBrk="1" fontAlgn="auto" hangingPunct="1">
              <a:lnSpc>
                <a:spcPct val="150000"/>
              </a:lnSpc>
              <a:spcBef>
                <a:spcPts val="0"/>
              </a:spcBef>
              <a:spcAft>
                <a:spcPts val="0"/>
              </a:spcAft>
              <a:defRPr/>
            </a:pPr>
            <a:r>
              <a:rPr lang="fr-FR" sz="1400" dirty="0">
                <a:cs typeface="Arial" panose="020B0604020202020204" pitchFamily="34" charset="0"/>
              </a:rPr>
              <a:t>+33 (0)6 35 49 79 82</a:t>
            </a:r>
            <a:endParaRPr lang="en-US" sz="1400" dirty="0">
              <a:cs typeface="Arial" panose="020B0604020202020204" pitchFamily="34" charset="0"/>
            </a:endParaRPr>
          </a:p>
        </p:txBody>
      </p:sp>
      <p:sp>
        <p:nvSpPr>
          <p:cNvPr id="6" name="Rectangle 5">
            <a:extLst>
              <a:ext uri="{FF2B5EF4-FFF2-40B4-BE49-F238E27FC236}">
                <a16:creationId xmlns:a16="http://schemas.microsoft.com/office/drawing/2014/main" id="{D80EE156-13C5-4489-825E-872A24EFCD68}"/>
              </a:ext>
            </a:extLst>
          </p:cNvPr>
          <p:cNvSpPr/>
          <p:nvPr/>
        </p:nvSpPr>
        <p:spPr>
          <a:xfrm>
            <a:off x="4847067" y="2276872"/>
            <a:ext cx="3325333" cy="929550"/>
          </a:xfrm>
          <a:prstGeom prst="rect">
            <a:avLst/>
          </a:prstGeom>
          <a:solidFill>
            <a:schemeClr val="bg1"/>
          </a:solidFill>
        </p:spPr>
        <p:txBody>
          <a:bodyPr wrap="square" lIns="0" tIns="0" rIns="0" bIns="0">
            <a:spAutoFit/>
          </a:bodyPr>
          <a:lstStyle/>
          <a:p>
            <a:pPr eaLnBrk="1" fontAlgn="auto" hangingPunct="1">
              <a:lnSpc>
                <a:spcPct val="150000"/>
              </a:lnSpc>
              <a:spcBef>
                <a:spcPts val="0"/>
              </a:spcBef>
              <a:spcAft>
                <a:spcPts val="0"/>
              </a:spcAft>
              <a:defRPr/>
            </a:pPr>
            <a:r>
              <a:rPr lang="en-US" sz="1400" b="1" dirty="0">
                <a:solidFill>
                  <a:srgbClr val="B73720"/>
                </a:solidFill>
                <a:cs typeface="Arial" panose="020B0604020202020204" pitchFamily="34" charset="0"/>
              </a:rPr>
              <a:t>Anne-Sophie Delorme</a:t>
            </a:r>
          </a:p>
          <a:p>
            <a:pPr eaLnBrk="1" fontAlgn="auto" hangingPunct="1">
              <a:lnSpc>
                <a:spcPct val="150000"/>
              </a:lnSpc>
              <a:spcBef>
                <a:spcPts val="0"/>
              </a:spcBef>
              <a:spcAft>
                <a:spcPts val="0"/>
              </a:spcAft>
              <a:defRPr/>
            </a:pPr>
            <a:r>
              <a:rPr lang="en-US" sz="1400" dirty="0">
                <a:solidFill>
                  <a:srgbClr val="FF0000"/>
                </a:solidFill>
                <a:cs typeface="Arial" panose="020B0604020202020204" pitchFamily="34" charset="0"/>
                <a:hlinkClick r:id="rId4"/>
              </a:rPr>
              <a:t>anne-sophiedelorme@kpmg.fr</a:t>
            </a:r>
            <a:endParaRPr lang="en-US" sz="1400" dirty="0">
              <a:solidFill>
                <a:srgbClr val="FF0000"/>
              </a:solidFill>
              <a:cs typeface="Arial" panose="020B0604020202020204" pitchFamily="34" charset="0"/>
            </a:endParaRPr>
          </a:p>
          <a:p>
            <a:pPr eaLnBrk="1" fontAlgn="auto" hangingPunct="1">
              <a:lnSpc>
                <a:spcPct val="150000"/>
              </a:lnSpc>
              <a:spcBef>
                <a:spcPts val="0"/>
              </a:spcBef>
              <a:spcAft>
                <a:spcPts val="0"/>
              </a:spcAft>
              <a:defRPr/>
            </a:pPr>
            <a:r>
              <a:rPr lang="fr-FR" sz="1400" dirty="0">
                <a:cs typeface="Arial" panose="020B0604020202020204" pitchFamily="34" charset="0"/>
              </a:rPr>
              <a:t>+33 (0)6 25 19 37 89</a:t>
            </a:r>
            <a:endParaRPr lang="en-US" sz="1400" dirty="0">
              <a:cs typeface="Arial" panose="020B0604020202020204" pitchFamily="34" charset="0"/>
            </a:endParaRPr>
          </a:p>
        </p:txBody>
      </p:sp>
      <p:sp>
        <p:nvSpPr>
          <p:cNvPr id="5" name="Rectangle 4">
            <a:extLst>
              <a:ext uri="{FF2B5EF4-FFF2-40B4-BE49-F238E27FC236}">
                <a16:creationId xmlns:a16="http://schemas.microsoft.com/office/drawing/2014/main" id="{FDAB6BA1-DD57-4C53-9962-0B6176E6F6E9}"/>
              </a:ext>
            </a:extLst>
          </p:cNvPr>
          <p:cNvSpPr/>
          <p:nvPr/>
        </p:nvSpPr>
        <p:spPr>
          <a:xfrm>
            <a:off x="3082477" y="4005064"/>
            <a:ext cx="3325333" cy="1252715"/>
          </a:xfrm>
          <a:prstGeom prst="rect">
            <a:avLst/>
          </a:prstGeom>
          <a:solidFill>
            <a:schemeClr val="bg1"/>
          </a:solidFill>
        </p:spPr>
        <p:txBody>
          <a:bodyPr wrap="square" lIns="0" tIns="0" rIns="0" bIns="0">
            <a:spAutoFit/>
          </a:bodyPr>
          <a:lstStyle/>
          <a:p>
            <a:pPr eaLnBrk="1" fontAlgn="auto" hangingPunct="1">
              <a:lnSpc>
                <a:spcPct val="150000"/>
              </a:lnSpc>
              <a:spcBef>
                <a:spcPts val="0"/>
              </a:spcBef>
              <a:spcAft>
                <a:spcPts val="0"/>
              </a:spcAft>
              <a:defRPr/>
            </a:pPr>
            <a:r>
              <a:rPr lang="en-US" sz="1400" b="1" dirty="0">
                <a:solidFill>
                  <a:srgbClr val="B73720"/>
                </a:solidFill>
                <a:cs typeface="Arial" panose="020B0604020202020204" pitchFamily="34" charset="0"/>
              </a:rPr>
              <a:t>Emmanuelle </a:t>
            </a:r>
            <a:r>
              <a:rPr lang="en-US" sz="1400" b="1" dirty="0" err="1">
                <a:solidFill>
                  <a:srgbClr val="B73720"/>
                </a:solidFill>
                <a:cs typeface="Arial" panose="020B0604020202020204" pitchFamily="34" charset="0"/>
              </a:rPr>
              <a:t>Dormoy</a:t>
            </a:r>
            <a:endParaRPr lang="en-US" sz="1400" b="1" dirty="0">
              <a:solidFill>
                <a:srgbClr val="B73720"/>
              </a:solidFill>
              <a:cs typeface="Arial" panose="020B0604020202020204" pitchFamily="34" charset="0"/>
            </a:endParaRPr>
          </a:p>
          <a:p>
            <a:pPr eaLnBrk="1" fontAlgn="auto" hangingPunct="1">
              <a:lnSpc>
                <a:spcPct val="150000"/>
              </a:lnSpc>
              <a:spcBef>
                <a:spcPts val="0"/>
              </a:spcBef>
              <a:spcAft>
                <a:spcPts val="0"/>
              </a:spcAft>
              <a:defRPr/>
            </a:pPr>
            <a:r>
              <a:rPr lang="en-US" sz="1400" dirty="0" err="1">
                <a:cs typeface="Arial" panose="020B0604020202020204" pitchFamily="34" charset="0"/>
              </a:rPr>
              <a:t>Partenaire</a:t>
            </a:r>
            <a:r>
              <a:rPr lang="en-US" sz="1400" dirty="0">
                <a:cs typeface="Arial" panose="020B0604020202020204" pitchFamily="34" charset="0"/>
              </a:rPr>
              <a:t> du cabinet </a:t>
            </a:r>
          </a:p>
          <a:p>
            <a:pPr eaLnBrk="1" fontAlgn="auto" hangingPunct="1">
              <a:lnSpc>
                <a:spcPct val="150000"/>
              </a:lnSpc>
              <a:spcBef>
                <a:spcPts val="0"/>
              </a:spcBef>
              <a:spcAft>
                <a:spcPts val="0"/>
              </a:spcAft>
              <a:defRPr/>
            </a:pPr>
            <a:r>
              <a:rPr lang="en-US" sz="1400" dirty="0">
                <a:solidFill>
                  <a:srgbClr val="FF0000"/>
                </a:solidFill>
                <a:cs typeface="Arial" panose="020B0604020202020204" pitchFamily="34" charset="0"/>
                <a:hlinkClick r:id="rId5"/>
              </a:rPr>
              <a:t>ivoireconseil@gmail.com</a:t>
            </a:r>
            <a:endParaRPr lang="en-US" sz="1400" dirty="0">
              <a:solidFill>
                <a:srgbClr val="FF0000"/>
              </a:solidFill>
              <a:cs typeface="Arial" panose="020B0604020202020204" pitchFamily="34" charset="0"/>
            </a:endParaRPr>
          </a:p>
          <a:p>
            <a:pPr eaLnBrk="1" fontAlgn="auto" hangingPunct="1">
              <a:lnSpc>
                <a:spcPct val="150000"/>
              </a:lnSpc>
              <a:spcBef>
                <a:spcPts val="0"/>
              </a:spcBef>
              <a:spcAft>
                <a:spcPts val="0"/>
              </a:spcAft>
              <a:defRPr/>
            </a:pPr>
            <a:r>
              <a:rPr lang="fr-FR" sz="1400" dirty="0">
                <a:cs typeface="Arial" panose="020B0604020202020204" pitchFamily="34" charset="0"/>
              </a:rPr>
              <a:t>+33 (0)6 74 49 12  69</a:t>
            </a:r>
            <a:endParaRPr lang="en-US" sz="1400" dirty="0">
              <a:cs typeface="Arial" panose="020B0604020202020204" pitchFamily="34" charset="0"/>
            </a:endParaRPr>
          </a:p>
        </p:txBody>
      </p:sp>
    </p:spTree>
    <p:extLst>
      <p:ext uri="{BB962C8B-B14F-4D97-AF65-F5344CB8AC3E}">
        <p14:creationId xmlns:p14="http://schemas.microsoft.com/office/powerpoint/2010/main" val="51869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 name="Objet 177" hidden="1"/>
          <p:cNvGraphicFramePr>
            <a:graphicFrameLocks noChangeAspect="1"/>
          </p:cNvGraphicFramePr>
          <p:nvPr>
            <p:custDataLst>
              <p:tags r:id="rId1"/>
            </p:custDataLst>
          </p:nvPr>
        </p:nvGraphicFramePr>
        <p:xfrm>
          <a:off x="1359" y="197714"/>
          <a:ext cx="1357" cy="1357"/>
        </p:xfrm>
        <a:graphic>
          <a:graphicData uri="http://schemas.openxmlformats.org/presentationml/2006/ole">
            <mc:AlternateContent xmlns:mc="http://schemas.openxmlformats.org/markup-compatibility/2006">
              <mc:Choice xmlns:v="urn:schemas-microsoft-com:vml" Requires="v">
                <p:oleObj name="Diapositive think-cell" r:id="rId5" imgW="393" imgH="394" progId="TCLayout.ActiveDocument.1">
                  <p:embed/>
                </p:oleObj>
              </mc:Choice>
              <mc:Fallback>
                <p:oleObj name="Diapositive think-cell" r:id="rId5" imgW="393" imgH="394" progId="TCLayout.ActiveDocument.1">
                  <p:embed/>
                  <p:pic>
                    <p:nvPicPr>
                      <p:cNvPr id="178" name="Objet 177" hidden="1"/>
                      <p:cNvPicPr/>
                      <p:nvPr/>
                    </p:nvPicPr>
                    <p:blipFill>
                      <a:blip r:embed="rId6"/>
                      <a:stretch>
                        <a:fillRect/>
                      </a:stretch>
                    </p:blipFill>
                    <p:spPr>
                      <a:xfrm>
                        <a:off x="1359" y="197714"/>
                        <a:ext cx="1357" cy="1357"/>
                      </a:xfrm>
                      <a:prstGeom prst="rect">
                        <a:avLst/>
                      </a:prstGeom>
                    </p:spPr>
                  </p:pic>
                </p:oleObj>
              </mc:Fallback>
            </mc:AlternateContent>
          </a:graphicData>
        </a:graphic>
      </p:graphicFrame>
      <p:sp>
        <p:nvSpPr>
          <p:cNvPr id="3" name="Rectangle 2" hidden="1"/>
          <p:cNvSpPr/>
          <p:nvPr>
            <p:custDataLst>
              <p:tags r:id="rId2"/>
            </p:custDataLst>
          </p:nvPr>
        </p:nvSpPr>
        <p:spPr bwMode="auto">
          <a:xfrm>
            <a:off x="0" y="196356"/>
            <a:ext cx="135768" cy="13576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fr-FR" sz="941" dirty="0">
              <a:solidFill>
                <a:prstClr val="white"/>
              </a:solidFill>
              <a:latin typeface="Arial" panose="020B0604020202020204" pitchFamily="34" charset="0"/>
              <a:sym typeface="+mn-lt"/>
            </a:endParaRPr>
          </a:p>
        </p:txBody>
      </p:sp>
      <p:sp>
        <p:nvSpPr>
          <p:cNvPr id="33" name="Espace réservé du texte 2"/>
          <p:cNvSpPr txBox="1">
            <a:spLocks/>
          </p:cNvSpPr>
          <p:nvPr/>
        </p:nvSpPr>
        <p:spPr>
          <a:xfrm>
            <a:off x="1403647" y="3125158"/>
            <a:ext cx="6549100" cy="266419"/>
          </a:xfrm>
          <a:prstGeom prst="rect">
            <a:avLst/>
          </a:prstGeom>
          <a:noFill/>
          <a:ln>
            <a:noFill/>
          </a:ln>
        </p:spPr>
        <p:txBody>
          <a:bodyPr vert="horz" lIns="78203" tIns="39101" rIns="78203" bIns="39101" rtlCol="0" anchor="ctr">
            <a:noAutofit/>
          </a:bodyPr>
          <a:lstStyle>
            <a:lvl1pPr eaLnBrk="1" hangingPunct="1">
              <a:spcAft>
                <a:spcPts val="702"/>
              </a:spcAft>
              <a:defRPr sz="1100" b="1" i="0">
                <a:solidFill>
                  <a:srgbClr val="003087"/>
                </a:solidFill>
                <a:latin typeface="Univers for KPMG" panose="020B0603020202020204" pitchFamily="34" charset="0"/>
                <a:cs typeface="Univers for KPMG" panose="020B0603020202020204" pitchFamily="34" charset="0"/>
              </a:defRPr>
            </a:lvl1pPr>
            <a:lvl2pPr marL="0" indent="0" eaLnBrk="1" hangingPunct="1">
              <a:spcAft>
                <a:spcPts val="648"/>
              </a:spcAft>
              <a:buFont typeface="Univers for KPMG"/>
              <a:buNone/>
              <a:defRPr sz="1100" b="0" i="0">
                <a:solidFill>
                  <a:schemeClr val="tx1"/>
                </a:solidFill>
                <a:latin typeface="Univers for KPMG Light" panose="020B0403020202020204" pitchFamily="34" charset="0"/>
                <a:cs typeface="Univers for KPMG" panose="020B0603020202020204" pitchFamily="34" charset="0"/>
              </a:defRPr>
            </a:lvl2pPr>
            <a:lvl3pPr marL="332397" indent="-305943" algn="l" eaLnBrk="1" hangingPunct="1">
              <a:spcAft>
                <a:spcPts val="648"/>
              </a:spcAft>
              <a:buClr>
                <a:srgbClr val="00338D"/>
              </a:buClr>
              <a:buFont typeface="Wingdings" panose="05000000000000000000" pitchFamily="2" charset="2"/>
              <a:buChar char="§"/>
              <a:defRPr sz="1100" b="0" i="0">
                <a:solidFill>
                  <a:schemeClr val="tx1"/>
                </a:solidFill>
                <a:latin typeface="Univers for KPMG Light" panose="020B0403020202020204" pitchFamily="34" charset="0"/>
                <a:cs typeface="Univers for KPMG" panose="020B0603020202020204" pitchFamily="34" charset="0"/>
              </a:defRPr>
            </a:lvl3pPr>
            <a:lvl4pPr marL="673362" indent="-246728" algn="l" eaLnBrk="1" hangingPunct="1">
              <a:spcAft>
                <a:spcPts val="648"/>
              </a:spcAft>
              <a:buClr>
                <a:srgbClr val="00338D"/>
              </a:buClr>
              <a:buFont typeface="Univers for KPMG Light" panose="020B0403020202020204" pitchFamily="34" charset="0"/>
              <a:buChar char="–"/>
              <a:defRPr sz="1100" b="0" i="0" baseline="0">
                <a:solidFill>
                  <a:schemeClr val="tx1"/>
                </a:solidFill>
                <a:latin typeface="Univers for KPMG Light" panose="020B0403020202020204" pitchFamily="34" charset="0"/>
                <a:cs typeface="Univers for KPMG" panose="020B0603020202020204" pitchFamily="34" charset="0"/>
              </a:defRPr>
            </a:lvl4pPr>
            <a:lvl5pPr marL="1060588" indent="-305943" algn="l" eaLnBrk="1" hangingPunct="1">
              <a:spcAft>
                <a:spcPts val="648"/>
              </a:spcAft>
              <a:buClr>
                <a:srgbClr val="00338D"/>
              </a:buClr>
              <a:buFont typeface="Arial" panose="020B0604020202020204" pitchFamily="34" charset="0"/>
              <a:buChar char="•"/>
              <a:defRPr lang="en-US" sz="1100" b="0" i="0" dirty="0" smtClean="0">
                <a:solidFill>
                  <a:schemeClr val="tx1"/>
                </a:solidFill>
                <a:latin typeface="Univers for KPMG Light" panose="020B0403020202020204" pitchFamily="34" charset="0"/>
                <a:cs typeface="Univers for KPMG" panose="020B0603020202020204" pitchFamily="34" charset="0"/>
              </a:defRPr>
            </a:lvl5pPr>
            <a:lvl6pPr marL="1357004"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6pPr>
            <a:lvl7pPr marL="1747657" indent="-305943" algn="l" eaLnBrk="1" hangingPunct="1">
              <a:spcAft>
                <a:spcPts val="648"/>
              </a:spcAft>
              <a:buFont typeface="Univers for KPMG Light" panose="020B0403020202020204" pitchFamily="34" charset="0"/>
              <a:buChar char="—"/>
              <a:defRPr lang="en-US" sz="1619" b="0" i="0" dirty="0" smtClean="0">
                <a:solidFill>
                  <a:srgbClr val="003087"/>
                </a:solidFill>
                <a:latin typeface="Univers for KPMG Light" panose="020B0403020202020204" pitchFamily="34" charset="0"/>
              </a:defRPr>
            </a:lvl7pPr>
            <a:lvl8pPr marL="2035506"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8pPr>
          </a:lstStyle>
          <a:p>
            <a:pPr algn="just" defTabSz="781995"/>
            <a:r>
              <a:rPr lang="fr-FR" sz="1400" b="0" kern="0" dirty="0">
                <a:solidFill>
                  <a:prstClr val="black"/>
                </a:solidFill>
                <a:latin typeface="Arial" panose="020B0604020202020204" pitchFamily="34" charset="0"/>
                <a:cs typeface="Arial" panose="020B0604020202020204" pitchFamily="34" charset="0"/>
              </a:rPr>
              <a:t>KPMG Secteur Public compte à ce jour </a:t>
            </a:r>
            <a:r>
              <a:rPr lang="fr-FR" sz="1400" kern="0" dirty="0">
                <a:solidFill>
                  <a:srgbClr val="BC204B"/>
                </a:solidFill>
                <a:latin typeface="Arial" panose="020B0604020202020204" pitchFamily="34" charset="0"/>
                <a:cs typeface="Arial" panose="020B0604020202020204" pitchFamily="34" charset="0"/>
              </a:rPr>
              <a:t>plusieurs milliers de références auprès de collectivités publiques de différentes tailles ou natures</a:t>
            </a:r>
          </a:p>
        </p:txBody>
      </p:sp>
      <p:sp>
        <p:nvSpPr>
          <p:cNvPr id="43" name="Ellipse 42"/>
          <p:cNvSpPr/>
          <p:nvPr/>
        </p:nvSpPr>
        <p:spPr>
          <a:xfrm>
            <a:off x="606127" y="1289701"/>
            <a:ext cx="658810" cy="659929"/>
          </a:xfrm>
          <a:prstGeom prst="ellipse">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97" b="1" dirty="0">
              <a:solidFill>
                <a:prstClr val="white"/>
              </a:solidFill>
              <a:latin typeface="Arial" panose="020B0604020202020204" pitchFamily="34" charset="0"/>
              <a:cs typeface="Arial" panose="020B0604020202020204" pitchFamily="34" charset="0"/>
            </a:endParaRPr>
          </a:p>
        </p:txBody>
      </p:sp>
      <p:sp>
        <p:nvSpPr>
          <p:cNvPr id="23" name="Espace réservé du texte 2"/>
          <p:cNvSpPr txBox="1">
            <a:spLocks/>
          </p:cNvSpPr>
          <p:nvPr/>
        </p:nvSpPr>
        <p:spPr>
          <a:xfrm>
            <a:off x="1403647" y="1390232"/>
            <a:ext cx="6552983" cy="419055"/>
          </a:xfrm>
          <a:prstGeom prst="rect">
            <a:avLst/>
          </a:prstGeom>
          <a:noFill/>
          <a:ln>
            <a:noFill/>
          </a:ln>
        </p:spPr>
        <p:txBody>
          <a:bodyPr vert="horz" lIns="78203" tIns="39101" rIns="78203" bIns="39101" rtlCol="0">
            <a:noAutofit/>
          </a:bodyPr>
          <a:lstStyle>
            <a:lvl1pPr eaLnBrk="1" hangingPunct="1">
              <a:spcAft>
                <a:spcPts val="702"/>
              </a:spcAft>
              <a:defRPr sz="1100" b="1" i="0">
                <a:solidFill>
                  <a:srgbClr val="003087"/>
                </a:solidFill>
                <a:latin typeface="Univers for KPMG" panose="020B0603020202020204" pitchFamily="34" charset="0"/>
                <a:cs typeface="Univers for KPMG" panose="020B0603020202020204" pitchFamily="34" charset="0"/>
              </a:defRPr>
            </a:lvl1pPr>
            <a:lvl2pPr marL="0" indent="0" eaLnBrk="1" hangingPunct="1">
              <a:spcAft>
                <a:spcPts val="648"/>
              </a:spcAft>
              <a:buFont typeface="Univers for KPMG"/>
              <a:buNone/>
              <a:defRPr sz="1100" b="0" i="0">
                <a:solidFill>
                  <a:schemeClr val="tx1"/>
                </a:solidFill>
                <a:latin typeface="Univers for KPMG Light" panose="020B0403020202020204" pitchFamily="34" charset="0"/>
                <a:cs typeface="Univers for KPMG" panose="020B0603020202020204" pitchFamily="34" charset="0"/>
              </a:defRPr>
            </a:lvl2pPr>
            <a:lvl3pPr marL="332397" indent="-305943" algn="l" eaLnBrk="1" hangingPunct="1">
              <a:spcAft>
                <a:spcPts val="648"/>
              </a:spcAft>
              <a:buClr>
                <a:srgbClr val="00338D"/>
              </a:buClr>
              <a:buFont typeface="Wingdings" panose="05000000000000000000" pitchFamily="2" charset="2"/>
              <a:buChar char="§"/>
              <a:defRPr sz="1100" b="0" i="0">
                <a:solidFill>
                  <a:schemeClr val="tx1"/>
                </a:solidFill>
                <a:latin typeface="Univers for KPMG Light" panose="020B0403020202020204" pitchFamily="34" charset="0"/>
                <a:cs typeface="Univers for KPMG" panose="020B0603020202020204" pitchFamily="34" charset="0"/>
              </a:defRPr>
            </a:lvl3pPr>
            <a:lvl4pPr marL="673362" indent="-246728" algn="l" eaLnBrk="1" hangingPunct="1">
              <a:spcAft>
                <a:spcPts val="648"/>
              </a:spcAft>
              <a:buClr>
                <a:srgbClr val="00338D"/>
              </a:buClr>
              <a:buFont typeface="Univers for KPMG Light" panose="020B0403020202020204" pitchFamily="34" charset="0"/>
              <a:buChar char="–"/>
              <a:defRPr sz="1100" b="0" i="0" baseline="0">
                <a:solidFill>
                  <a:schemeClr val="tx1"/>
                </a:solidFill>
                <a:latin typeface="Univers for KPMG Light" panose="020B0403020202020204" pitchFamily="34" charset="0"/>
                <a:cs typeface="Univers for KPMG" panose="020B0603020202020204" pitchFamily="34" charset="0"/>
              </a:defRPr>
            </a:lvl4pPr>
            <a:lvl5pPr marL="1060588" indent="-305943" algn="l" eaLnBrk="1" hangingPunct="1">
              <a:spcAft>
                <a:spcPts val="648"/>
              </a:spcAft>
              <a:buClr>
                <a:srgbClr val="00338D"/>
              </a:buClr>
              <a:buFont typeface="Arial" panose="020B0604020202020204" pitchFamily="34" charset="0"/>
              <a:buChar char="•"/>
              <a:defRPr lang="en-US" sz="1100" b="0" i="0" dirty="0" smtClean="0">
                <a:solidFill>
                  <a:schemeClr val="tx1"/>
                </a:solidFill>
                <a:latin typeface="Univers for KPMG Light" panose="020B0403020202020204" pitchFamily="34" charset="0"/>
                <a:cs typeface="Univers for KPMG" panose="020B0603020202020204" pitchFamily="34" charset="0"/>
              </a:defRPr>
            </a:lvl5pPr>
            <a:lvl6pPr marL="1357004"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6pPr>
            <a:lvl7pPr marL="1747657" indent="-305943" algn="l" eaLnBrk="1" hangingPunct="1">
              <a:spcAft>
                <a:spcPts val="648"/>
              </a:spcAft>
              <a:buFont typeface="Univers for KPMG Light" panose="020B0403020202020204" pitchFamily="34" charset="0"/>
              <a:buChar char="—"/>
              <a:defRPr lang="en-US" sz="1619" b="0" i="0" dirty="0" smtClean="0">
                <a:solidFill>
                  <a:srgbClr val="003087"/>
                </a:solidFill>
                <a:latin typeface="Univers for KPMG Light" panose="020B0403020202020204" pitchFamily="34" charset="0"/>
              </a:defRPr>
            </a:lvl7pPr>
            <a:lvl8pPr marL="2035506"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8pPr>
          </a:lstStyle>
          <a:p>
            <a:pPr algn="just" defTabSz="781995"/>
            <a:r>
              <a:rPr lang="fr-FR" sz="1400" b="0" kern="0" dirty="0">
                <a:solidFill>
                  <a:prstClr val="black"/>
                </a:solidFill>
                <a:latin typeface="Arial" panose="020B0604020202020204" pitchFamily="34" charset="0"/>
                <a:cs typeface="Arial" panose="020B0604020202020204" pitchFamily="34" charset="0"/>
              </a:rPr>
              <a:t>Notre connaissance profonde des </a:t>
            </a:r>
            <a:r>
              <a:rPr lang="fr-FR" sz="1400" kern="0" dirty="0">
                <a:solidFill>
                  <a:srgbClr val="002060"/>
                </a:solidFill>
                <a:latin typeface="Arial" panose="020B0604020202020204" pitchFamily="34" charset="0"/>
                <a:cs typeface="Arial" panose="020B0604020202020204" pitchFamily="34" charset="0"/>
              </a:rPr>
              <a:t>enjeux des collectivités locales</a:t>
            </a:r>
            <a:r>
              <a:rPr lang="fr-FR" sz="1400" b="0" kern="0" dirty="0">
                <a:solidFill>
                  <a:prstClr val="black"/>
                </a:solidFill>
                <a:latin typeface="Arial" panose="020B0604020202020204" pitchFamily="34" charset="0"/>
                <a:cs typeface="Arial" panose="020B0604020202020204" pitchFamily="34" charset="0"/>
              </a:rPr>
              <a:t>, permise par la </a:t>
            </a:r>
            <a:r>
              <a:rPr lang="fr-FR" sz="1400" kern="0" dirty="0">
                <a:solidFill>
                  <a:srgbClr val="002060"/>
                </a:solidFill>
                <a:latin typeface="Arial" panose="020B0604020202020204" pitchFamily="34" charset="0"/>
                <a:cs typeface="Arial" panose="020B0604020202020204" pitchFamily="34" charset="0"/>
              </a:rPr>
              <a:t>spécialisation de nos équipes avec plus de 180 consultants, présents dans 13 grandes métropoles</a:t>
            </a:r>
            <a:endParaRPr lang="fr-FR" sz="1400" b="0" kern="0" dirty="0">
              <a:solidFill>
                <a:prstClr val="black"/>
              </a:solidFill>
              <a:latin typeface="Arial" panose="020B0604020202020204" pitchFamily="34" charset="0"/>
              <a:cs typeface="Arial" panose="020B0604020202020204" pitchFamily="34" charset="0"/>
            </a:endParaRPr>
          </a:p>
        </p:txBody>
      </p:sp>
      <p:sp>
        <p:nvSpPr>
          <p:cNvPr id="32" name="Espace réservé du texte 2"/>
          <p:cNvSpPr txBox="1">
            <a:spLocks/>
          </p:cNvSpPr>
          <p:nvPr/>
        </p:nvSpPr>
        <p:spPr>
          <a:xfrm>
            <a:off x="1407276" y="2217857"/>
            <a:ext cx="6549100" cy="419055"/>
          </a:xfrm>
          <a:prstGeom prst="rect">
            <a:avLst/>
          </a:prstGeom>
          <a:ln>
            <a:noFill/>
          </a:ln>
        </p:spPr>
        <p:txBody>
          <a:bodyPr vert="horz" lIns="78203" tIns="39101" rIns="78203" bIns="39101" rtlCol="0" anchor="ctr">
            <a:noAutofit/>
          </a:bodyPr>
          <a:lstStyle>
            <a:lvl1pPr eaLnBrk="1" hangingPunct="1">
              <a:spcAft>
                <a:spcPts val="702"/>
              </a:spcAft>
              <a:defRPr sz="1100" b="1" i="0">
                <a:solidFill>
                  <a:srgbClr val="003087"/>
                </a:solidFill>
                <a:latin typeface="Univers for KPMG" panose="020B0603020202020204" pitchFamily="34" charset="0"/>
                <a:cs typeface="Univers for KPMG" panose="020B0603020202020204" pitchFamily="34" charset="0"/>
              </a:defRPr>
            </a:lvl1pPr>
            <a:lvl2pPr marL="0" indent="0" eaLnBrk="1" hangingPunct="1">
              <a:spcAft>
                <a:spcPts val="648"/>
              </a:spcAft>
              <a:buFont typeface="Univers for KPMG"/>
              <a:buNone/>
              <a:defRPr sz="1100" b="0" i="0">
                <a:solidFill>
                  <a:schemeClr val="tx1"/>
                </a:solidFill>
                <a:latin typeface="Univers for KPMG Light" panose="020B0403020202020204" pitchFamily="34" charset="0"/>
                <a:cs typeface="Univers for KPMG" panose="020B0603020202020204" pitchFamily="34" charset="0"/>
              </a:defRPr>
            </a:lvl2pPr>
            <a:lvl3pPr marL="332397" indent="-305943" algn="l" eaLnBrk="1" hangingPunct="1">
              <a:spcAft>
                <a:spcPts val="648"/>
              </a:spcAft>
              <a:buClr>
                <a:srgbClr val="00338D"/>
              </a:buClr>
              <a:buFont typeface="Wingdings" panose="05000000000000000000" pitchFamily="2" charset="2"/>
              <a:buChar char="§"/>
              <a:defRPr sz="1100" b="0" i="0">
                <a:solidFill>
                  <a:schemeClr val="tx1"/>
                </a:solidFill>
                <a:latin typeface="Univers for KPMG Light" panose="020B0403020202020204" pitchFamily="34" charset="0"/>
                <a:cs typeface="Univers for KPMG" panose="020B0603020202020204" pitchFamily="34" charset="0"/>
              </a:defRPr>
            </a:lvl3pPr>
            <a:lvl4pPr marL="673362" indent="-246728" algn="l" eaLnBrk="1" hangingPunct="1">
              <a:spcAft>
                <a:spcPts val="648"/>
              </a:spcAft>
              <a:buClr>
                <a:srgbClr val="00338D"/>
              </a:buClr>
              <a:buFont typeface="Univers for KPMG Light" panose="020B0403020202020204" pitchFamily="34" charset="0"/>
              <a:buChar char="–"/>
              <a:defRPr sz="1100" b="0" i="0" baseline="0">
                <a:solidFill>
                  <a:schemeClr val="tx1"/>
                </a:solidFill>
                <a:latin typeface="Univers for KPMG Light" panose="020B0403020202020204" pitchFamily="34" charset="0"/>
                <a:cs typeface="Univers for KPMG" panose="020B0603020202020204" pitchFamily="34" charset="0"/>
              </a:defRPr>
            </a:lvl4pPr>
            <a:lvl5pPr marL="1060588" indent="-305943" algn="l" eaLnBrk="1" hangingPunct="1">
              <a:spcAft>
                <a:spcPts val="648"/>
              </a:spcAft>
              <a:buClr>
                <a:srgbClr val="00338D"/>
              </a:buClr>
              <a:buFont typeface="Arial" panose="020B0604020202020204" pitchFamily="34" charset="0"/>
              <a:buChar char="•"/>
              <a:defRPr lang="en-US" sz="1100" b="0" i="0" dirty="0" smtClean="0">
                <a:solidFill>
                  <a:schemeClr val="tx1"/>
                </a:solidFill>
                <a:latin typeface="Univers for KPMG Light" panose="020B0403020202020204" pitchFamily="34" charset="0"/>
                <a:cs typeface="Univers for KPMG" panose="020B0603020202020204" pitchFamily="34" charset="0"/>
              </a:defRPr>
            </a:lvl5pPr>
            <a:lvl6pPr marL="1357004"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6pPr>
            <a:lvl7pPr marL="1747657" indent="-305943" algn="l" eaLnBrk="1" hangingPunct="1">
              <a:spcAft>
                <a:spcPts val="648"/>
              </a:spcAft>
              <a:buFont typeface="Univers for KPMG Light" panose="020B0403020202020204" pitchFamily="34" charset="0"/>
              <a:buChar char="—"/>
              <a:defRPr lang="en-US" sz="1619" b="0" i="0" dirty="0" smtClean="0">
                <a:solidFill>
                  <a:srgbClr val="003087"/>
                </a:solidFill>
                <a:latin typeface="Univers for KPMG Light" panose="020B0403020202020204" pitchFamily="34" charset="0"/>
              </a:defRPr>
            </a:lvl7pPr>
            <a:lvl8pPr marL="2035506"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8pPr>
          </a:lstStyle>
          <a:p>
            <a:pPr algn="just" defTabSz="781995"/>
            <a:r>
              <a:rPr lang="fr-FR" sz="1400" b="0" kern="0" dirty="0">
                <a:solidFill>
                  <a:prstClr val="black"/>
                </a:solidFill>
                <a:latin typeface="Arial" panose="020B0604020202020204" pitchFamily="34" charset="0"/>
                <a:cs typeface="Arial" panose="020B0604020202020204" pitchFamily="34" charset="0"/>
              </a:rPr>
              <a:t>Une organisation matricielle par métier comprenant </a:t>
            </a:r>
            <a:r>
              <a:rPr lang="fr-FR" sz="1400" kern="0" dirty="0">
                <a:solidFill>
                  <a:srgbClr val="EAAA00"/>
                </a:solidFill>
                <a:latin typeface="Arial" panose="020B0604020202020204" pitchFamily="34" charset="0"/>
                <a:cs typeface="Arial" panose="020B0604020202020204" pitchFamily="34" charset="0"/>
              </a:rPr>
              <a:t>des experts nationaux sur chacun de nos domaines d'expertise pour compléter les équipes locales</a:t>
            </a:r>
            <a:endParaRPr lang="fr-FR" sz="1400" b="0" kern="0" dirty="0">
              <a:solidFill>
                <a:prstClr val="black"/>
              </a:solidFill>
              <a:latin typeface="Arial" panose="020B0604020202020204" pitchFamily="34" charset="0"/>
              <a:cs typeface="Arial" panose="020B0604020202020204" pitchFamily="34" charset="0"/>
            </a:endParaRPr>
          </a:p>
        </p:txBody>
      </p:sp>
      <p:sp>
        <p:nvSpPr>
          <p:cNvPr id="46" name="Ellipse 45"/>
          <p:cNvSpPr/>
          <p:nvPr/>
        </p:nvSpPr>
        <p:spPr>
          <a:xfrm>
            <a:off x="581458" y="2927181"/>
            <a:ext cx="658810" cy="659929"/>
          </a:xfrm>
          <a:prstGeom prst="ellipse">
            <a:avLst/>
          </a:prstGeom>
          <a:solidFill>
            <a:srgbClr val="BC2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97" b="1" dirty="0">
              <a:solidFill>
                <a:prstClr val="white"/>
              </a:solidFill>
              <a:latin typeface="Arial" panose="020B0604020202020204" pitchFamily="34" charset="0"/>
              <a:cs typeface="Arial" panose="020B0604020202020204" pitchFamily="34" charset="0"/>
            </a:endParaRPr>
          </a:p>
        </p:txBody>
      </p:sp>
      <p:sp>
        <p:nvSpPr>
          <p:cNvPr id="48" name="Ellipse 47"/>
          <p:cNvSpPr/>
          <p:nvPr/>
        </p:nvSpPr>
        <p:spPr>
          <a:xfrm>
            <a:off x="581458" y="2081531"/>
            <a:ext cx="658810" cy="659929"/>
          </a:xfrm>
          <a:prstGeom prst="ellipse">
            <a:avLst/>
          </a:prstGeom>
          <a:solidFill>
            <a:srgbClr val="EA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97" b="1" dirty="0">
              <a:solidFill>
                <a:prstClr val="white"/>
              </a:solidFill>
              <a:latin typeface="Arial" panose="020B0604020202020204" pitchFamily="34" charset="0"/>
              <a:cs typeface="Arial" panose="020B0604020202020204" pitchFamily="34" charset="0"/>
            </a:endParaRPr>
          </a:p>
        </p:txBody>
      </p:sp>
      <p:sp>
        <p:nvSpPr>
          <p:cNvPr id="303" name="Espace réservé du texte 2"/>
          <p:cNvSpPr txBox="1">
            <a:spLocks/>
          </p:cNvSpPr>
          <p:nvPr/>
        </p:nvSpPr>
        <p:spPr>
          <a:xfrm>
            <a:off x="1411445" y="3952783"/>
            <a:ext cx="6540757" cy="312702"/>
          </a:xfrm>
          <a:prstGeom prst="rect">
            <a:avLst/>
          </a:prstGeom>
          <a:noFill/>
          <a:ln>
            <a:noFill/>
          </a:ln>
        </p:spPr>
        <p:txBody>
          <a:bodyPr vert="horz" lIns="78203" tIns="39101" rIns="78203" bIns="39101" rtlCol="0" anchor="ctr">
            <a:noAutofit/>
          </a:bodyPr>
          <a:lstStyle>
            <a:lvl1pPr eaLnBrk="1" hangingPunct="1">
              <a:spcAft>
                <a:spcPts val="702"/>
              </a:spcAft>
              <a:defRPr sz="1100" b="1" i="0">
                <a:solidFill>
                  <a:srgbClr val="003087"/>
                </a:solidFill>
                <a:latin typeface="Univers for KPMG" panose="020B0603020202020204" pitchFamily="34" charset="0"/>
                <a:cs typeface="Univers for KPMG" panose="020B0603020202020204" pitchFamily="34" charset="0"/>
              </a:defRPr>
            </a:lvl1pPr>
            <a:lvl2pPr marL="0" indent="0" eaLnBrk="1" hangingPunct="1">
              <a:spcAft>
                <a:spcPts val="648"/>
              </a:spcAft>
              <a:buFont typeface="Univers for KPMG"/>
              <a:buNone/>
              <a:defRPr sz="1100" b="0" i="0">
                <a:solidFill>
                  <a:schemeClr val="tx1"/>
                </a:solidFill>
                <a:latin typeface="Univers for KPMG Light" panose="020B0403020202020204" pitchFamily="34" charset="0"/>
                <a:cs typeface="Univers for KPMG" panose="020B0603020202020204" pitchFamily="34" charset="0"/>
              </a:defRPr>
            </a:lvl2pPr>
            <a:lvl3pPr marL="332397" indent="-305943" algn="l" eaLnBrk="1" hangingPunct="1">
              <a:spcAft>
                <a:spcPts val="648"/>
              </a:spcAft>
              <a:buClr>
                <a:srgbClr val="00338D"/>
              </a:buClr>
              <a:buFont typeface="Wingdings" panose="05000000000000000000" pitchFamily="2" charset="2"/>
              <a:buChar char="§"/>
              <a:defRPr sz="1100" b="0" i="0">
                <a:solidFill>
                  <a:schemeClr val="tx1"/>
                </a:solidFill>
                <a:latin typeface="Univers for KPMG Light" panose="020B0403020202020204" pitchFamily="34" charset="0"/>
                <a:cs typeface="Univers for KPMG" panose="020B0603020202020204" pitchFamily="34" charset="0"/>
              </a:defRPr>
            </a:lvl3pPr>
            <a:lvl4pPr marL="673362" indent="-246728" algn="l" eaLnBrk="1" hangingPunct="1">
              <a:spcAft>
                <a:spcPts val="648"/>
              </a:spcAft>
              <a:buClr>
                <a:srgbClr val="00338D"/>
              </a:buClr>
              <a:buFont typeface="Univers for KPMG Light" panose="020B0403020202020204" pitchFamily="34" charset="0"/>
              <a:buChar char="–"/>
              <a:defRPr sz="1100" b="0" i="0" baseline="0">
                <a:solidFill>
                  <a:schemeClr val="tx1"/>
                </a:solidFill>
                <a:latin typeface="Univers for KPMG Light" panose="020B0403020202020204" pitchFamily="34" charset="0"/>
                <a:cs typeface="Univers for KPMG" panose="020B0603020202020204" pitchFamily="34" charset="0"/>
              </a:defRPr>
            </a:lvl4pPr>
            <a:lvl5pPr marL="1060588" indent="-305943" algn="l" eaLnBrk="1" hangingPunct="1">
              <a:spcAft>
                <a:spcPts val="648"/>
              </a:spcAft>
              <a:buClr>
                <a:srgbClr val="00338D"/>
              </a:buClr>
              <a:buFont typeface="Arial" panose="020B0604020202020204" pitchFamily="34" charset="0"/>
              <a:buChar char="•"/>
              <a:defRPr lang="en-US" sz="1100" b="0" i="0" dirty="0" smtClean="0">
                <a:solidFill>
                  <a:schemeClr val="tx1"/>
                </a:solidFill>
                <a:latin typeface="Univers for KPMG Light" panose="020B0403020202020204" pitchFamily="34" charset="0"/>
                <a:cs typeface="Univers for KPMG" panose="020B0603020202020204" pitchFamily="34" charset="0"/>
              </a:defRPr>
            </a:lvl5pPr>
            <a:lvl6pPr marL="1357004"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6pPr>
            <a:lvl7pPr marL="1747657" indent="-305943" algn="l" eaLnBrk="1" hangingPunct="1">
              <a:spcAft>
                <a:spcPts val="648"/>
              </a:spcAft>
              <a:buFont typeface="Univers for KPMG Light" panose="020B0403020202020204" pitchFamily="34" charset="0"/>
              <a:buChar char="—"/>
              <a:defRPr lang="en-US" sz="1619" b="0" i="0" dirty="0" smtClean="0">
                <a:solidFill>
                  <a:srgbClr val="003087"/>
                </a:solidFill>
                <a:latin typeface="Univers for KPMG Light" panose="020B0403020202020204" pitchFamily="34" charset="0"/>
              </a:defRPr>
            </a:lvl7pPr>
            <a:lvl8pPr marL="2035506" indent="-246728" algn="l" eaLnBrk="1" hangingPunct="1">
              <a:spcAft>
                <a:spcPts val="648"/>
              </a:spcAft>
              <a:buFont typeface="Univers for KPMG Light" panose="020B0403020202020204" pitchFamily="34" charset="0"/>
              <a:buChar char="-"/>
              <a:defRPr lang="en-US" sz="1619" b="0" i="0" baseline="0" dirty="0" smtClean="0">
                <a:solidFill>
                  <a:srgbClr val="003087"/>
                </a:solidFill>
                <a:latin typeface="Univers for KPMG Light" panose="020B0403020202020204" pitchFamily="34" charset="0"/>
              </a:defRPr>
            </a:lvl8pPr>
          </a:lstStyle>
          <a:p>
            <a:pPr algn="just" defTabSz="781995"/>
            <a:r>
              <a:rPr lang="fr-FR" sz="1400" kern="0" dirty="0">
                <a:solidFill>
                  <a:srgbClr val="009A44"/>
                </a:solidFill>
                <a:latin typeface="Arial" panose="020B0604020202020204" pitchFamily="34" charset="0"/>
                <a:cs typeface="Arial" panose="020B0604020202020204" pitchFamily="34" charset="0"/>
              </a:rPr>
              <a:t>Notre connaissance de l’ensemble des acteurs de l’action publique</a:t>
            </a:r>
            <a:r>
              <a:rPr lang="fr-FR" sz="1400" b="0" kern="0" dirty="0">
                <a:solidFill>
                  <a:prstClr val="black"/>
                </a:solidFill>
                <a:latin typeface="Arial" panose="020B0604020202020204" pitchFamily="34" charset="0"/>
                <a:cs typeface="Arial" panose="020B0604020202020204" pitchFamily="34" charset="0"/>
              </a:rPr>
              <a:t> : régions et départements ; métropoles et grandes agglomérations ; communes ; services déconcentrés et opérateurs de l’Etat en région</a:t>
            </a:r>
          </a:p>
        </p:txBody>
      </p:sp>
      <p:sp>
        <p:nvSpPr>
          <p:cNvPr id="304" name="Ellipse 303"/>
          <p:cNvSpPr/>
          <p:nvPr/>
        </p:nvSpPr>
        <p:spPr>
          <a:xfrm>
            <a:off x="585652" y="3749335"/>
            <a:ext cx="658810" cy="659929"/>
          </a:xfrm>
          <a:prstGeom prst="ellipse">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97" b="1" dirty="0">
              <a:solidFill>
                <a:prstClr val="white"/>
              </a:solidFill>
              <a:latin typeface="Arial" panose="020B0604020202020204" pitchFamily="34" charset="0"/>
              <a:cs typeface="Arial" panose="020B0604020202020204" pitchFamily="34" charset="0"/>
            </a:endParaRPr>
          </a:p>
        </p:txBody>
      </p:sp>
      <p:sp>
        <p:nvSpPr>
          <p:cNvPr id="305" name="Freeform 309"/>
          <p:cNvSpPr>
            <a:spLocks noEditPoints="1"/>
          </p:cNvSpPr>
          <p:nvPr/>
        </p:nvSpPr>
        <p:spPr bwMode="auto">
          <a:xfrm>
            <a:off x="739438" y="3874657"/>
            <a:ext cx="329738" cy="328842"/>
          </a:xfrm>
          <a:custGeom>
            <a:avLst/>
            <a:gdLst>
              <a:gd name="T0" fmla="*/ 96 w 96"/>
              <a:gd name="T1" fmla="*/ 94 h 96"/>
              <a:gd name="T2" fmla="*/ 94 w 96"/>
              <a:gd name="T3" fmla="*/ 96 h 96"/>
              <a:gd name="T4" fmla="*/ 2 w 96"/>
              <a:gd name="T5" fmla="*/ 96 h 96"/>
              <a:gd name="T6" fmla="*/ 0 w 96"/>
              <a:gd name="T7" fmla="*/ 94 h 96"/>
              <a:gd name="T8" fmla="*/ 0 w 96"/>
              <a:gd name="T9" fmla="*/ 90 h 96"/>
              <a:gd name="T10" fmla="*/ 2 w 96"/>
              <a:gd name="T11" fmla="*/ 88 h 96"/>
              <a:gd name="T12" fmla="*/ 94 w 96"/>
              <a:gd name="T13" fmla="*/ 88 h 96"/>
              <a:gd name="T14" fmla="*/ 96 w 96"/>
              <a:gd name="T15" fmla="*/ 90 h 96"/>
              <a:gd name="T16" fmla="*/ 96 w 96"/>
              <a:gd name="T17" fmla="*/ 94 h 96"/>
              <a:gd name="T18" fmla="*/ 0 w 96"/>
              <a:gd name="T19" fmla="*/ 41 h 96"/>
              <a:gd name="T20" fmla="*/ 1 w 96"/>
              <a:gd name="T21" fmla="*/ 38 h 96"/>
              <a:gd name="T22" fmla="*/ 46 w 96"/>
              <a:gd name="T23" fmla="*/ 1 h 96"/>
              <a:gd name="T24" fmla="*/ 49 w 96"/>
              <a:gd name="T25" fmla="*/ 1 h 96"/>
              <a:gd name="T26" fmla="*/ 94 w 96"/>
              <a:gd name="T27" fmla="*/ 38 h 96"/>
              <a:gd name="T28" fmla="*/ 96 w 96"/>
              <a:gd name="T29" fmla="*/ 41 h 96"/>
              <a:gd name="T30" fmla="*/ 94 w 96"/>
              <a:gd name="T31" fmla="*/ 44 h 96"/>
              <a:gd name="T32" fmla="*/ 84 w 96"/>
              <a:gd name="T33" fmla="*/ 44 h 96"/>
              <a:gd name="T34" fmla="*/ 84 w 96"/>
              <a:gd name="T35" fmla="*/ 76 h 96"/>
              <a:gd name="T36" fmla="*/ 90 w 96"/>
              <a:gd name="T37" fmla="*/ 76 h 96"/>
              <a:gd name="T38" fmla="*/ 92 w 96"/>
              <a:gd name="T39" fmla="*/ 78 h 96"/>
              <a:gd name="T40" fmla="*/ 92 w 96"/>
              <a:gd name="T41" fmla="*/ 82 h 96"/>
              <a:gd name="T42" fmla="*/ 90 w 96"/>
              <a:gd name="T43" fmla="*/ 84 h 96"/>
              <a:gd name="T44" fmla="*/ 6 w 96"/>
              <a:gd name="T45" fmla="*/ 84 h 96"/>
              <a:gd name="T46" fmla="*/ 4 w 96"/>
              <a:gd name="T47" fmla="*/ 82 h 96"/>
              <a:gd name="T48" fmla="*/ 4 w 96"/>
              <a:gd name="T49" fmla="*/ 78 h 96"/>
              <a:gd name="T50" fmla="*/ 6 w 96"/>
              <a:gd name="T51" fmla="*/ 76 h 96"/>
              <a:gd name="T52" fmla="*/ 12 w 96"/>
              <a:gd name="T53" fmla="*/ 76 h 96"/>
              <a:gd name="T54" fmla="*/ 12 w 96"/>
              <a:gd name="T55" fmla="*/ 44 h 96"/>
              <a:gd name="T56" fmla="*/ 2 w 96"/>
              <a:gd name="T57" fmla="*/ 44 h 96"/>
              <a:gd name="T58" fmla="*/ 0 w 96"/>
              <a:gd name="T59" fmla="*/ 41 h 96"/>
              <a:gd name="T60" fmla="*/ 28 w 96"/>
              <a:gd name="T61" fmla="*/ 76 h 96"/>
              <a:gd name="T62" fmla="*/ 28 w 96"/>
              <a:gd name="T63" fmla="*/ 44 h 96"/>
              <a:gd name="T64" fmla="*/ 20 w 96"/>
              <a:gd name="T65" fmla="*/ 44 h 96"/>
              <a:gd name="T66" fmla="*/ 20 w 96"/>
              <a:gd name="T67" fmla="*/ 76 h 96"/>
              <a:gd name="T68" fmla="*/ 28 w 96"/>
              <a:gd name="T69" fmla="*/ 76 h 96"/>
              <a:gd name="T70" fmla="*/ 44 w 96"/>
              <a:gd name="T71" fmla="*/ 76 h 96"/>
              <a:gd name="T72" fmla="*/ 44 w 96"/>
              <a:gd name="T73" fmla="*/ 44 h 96"/>
              <a:gd name="T74" fmla="*/ 36 w 96"/>
              <a:gd name="T75" fmla="*/ 44 h 96"/>
              <a:gd name="T76" fmla="*/ 36 w 96"/>
              <a:gd name="T77" fmla="*/ 76 h 96"/>
              <a:gd name="T78" fmla="*/ 44 w 96"/>
              <a:gd name="T79" fmla="*/ 76 h 96"/>
              <a:gd name="T80" fmla="*/ 60 w 96"/>
              <a:gd name="T81" fmla="*/ 76 h 96"/>
              <a:gd name="T82" fmla="*/ 60 w 96"/>
              <a:gd name="T83" fmla="*/ 44 h 96"/>
              <a:gd name="T84" fmla="*/ 52 w 96"/>
              <a:gd name="T85" fmla="*/ 44 h 96"/>
              <a:gd name="T86" fmla="*/ 52 w 96"/>
              <a:gd name="T87" fmla="*/ 76 h 96"/>
              <a:gd name="T88" fmla="*/ 60 w 96"/>
              <a:gd name="T89" fmla="*/ 76 h 96"/>
              <a:gd name="T90" fmla="*/ 76 w 96"/>
              <a:gd name="T91" fmla="*/ 44 h 96"/>
              <a:gd name="T92" fmla="*/ 68 w 96"/>
              <a:gd name="T93" fmla="*/ 44 h 96"/>
              <a:gd name="T94" fmla="*/ 68 w 96"/>
              <a:gd name="T95" fmla="*/ 76 h 96"/>
              <a:gd name="T96" fmla="*/ 76 w 96"/>
              <a:gd name="T97" fmla="*/ 76 h 96"/>
              <a:gd name="T98" fmla="*/ 76 w 96"/>
              <a:gd name="T99" fmla="*/ 4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 h="96">
                <a:moveTo>
                  <a:pt x="96" y="94"/>
                </a:moveTo>
                <a:cubicBezTo>
                  <a:pt x="96" y="95"/>
                  <a:pt x="95" y="96"/>
                  <a:pt x="94" y="96"/>
                </a:cubicBezTo>
                <a:cubicBezTo>
                  <a:pt x="2" y="96"/>
                  <a:pt x="2" y="96"/>
                  <a:pt x="2" y="96"/>
                </a:cubicBezTo>
                <a:cubicBezTo>
                  <a:pt x="1" y="96"/>
                  <a:pt x="0" y="95"/>
                  <a:pt x="0" y="94"/>
                </a:cubicBezTo>
                <a:cubicBezTo>
                  <a:pt x="0" y="90"/>
                  <a:pt x="0" y="90"/>
                  <a:pt x="0" y="90"/>
                </a:cubicBezTo>
                <a:cubicBezTo>
                  <a:pt x="0" y="88"/>
                  <a:pt x="1" y="88"/>
                  <a:pt x="2" y="88"/>
                </a:cubicBezTo>
                <a:cubicBezTo>
                  <a:pt x="94" y="88"/>
                  <a:pt x="94" y="88"/>
                  <a:pt x="94" y="88"/>
                </a:cubicBezTo>
                <a:cubicBezTo>
                  <a:pt x="95" y="88"/>
                  <a:pt x="96" y="88"/>
                  <a:pt x="96" y="90"/>
                </a:cubicBezTo>
                <a:lnTo>
                  <a:pt x="96" y="94"/>
                </a:lnTo>
                <a:close/>
                <a:moveTo>
                  <a:pt x="0" y="41"/>
                </a:moveTo>
                <a:cubicBezTo>
                  <a:pt x="0" y="40"/>
                  <a:pt x="0" y="38"/>
                  <a:pt x="1" y="38"/>
                </a:cubicBezTo>
                <a:cubicBezTo>
                  <a:pt x="46" y="1"/>
                  <a:pt x="46" y="1"/>
                  <a:pt x="46" y="1"/>
                </a:cubicBezTo>
                <a:cubicBezTo>
                  <a:pt x="47" y="0"/>
                  <a:pt x="48" y="0"/>
                  <a:pt x="49" y="1"/>
                </a:cubicBezTo>
                <a:cubicBezTo>
                  <a:pt x="94" y="38"/>
                  <a:pt x="94" y="38"/>
                  <a:pt x="94" y="38"/>
                </a:cubicBezTo>
                <a:cubicBezTo>
                  <a:pt x="95" y="38"/>
                  <a:pt x="96" y="40"/>
                  <a:pt x="96" y="41"/>
                </a:cubicBezTo>
                <a:cubicBezTo>
                  <a:pt x="96" y="42"/>
                  <a:pt x="95" y="44"/>
                  <a:pt x="94" y="44"/>
                </a:cubicBezTo>
                <a:cubicBezTo>
                  <a:pt x="84" y="44"/>
                  <a:pt x="84" y="44"/>
                  <a:pt x="84" y="44"/>
                </a:cubicBezTo>
                <a:cubicBezTo>
                  <a:pt x="84" y="76"/>
                  <a:pt x="84" y="76"/>
                  <a:pt x="84" y="76"/>
                </a:cubicBezTo>
                <a:cubicBezTo>
                  <a:pt x="90" y="76"/>
                  <a:pt x="90" y="76"/>
                  <a:pt x="90" y="76"/>
                </a:cubicBezTo>
                <a:cubicBezTo>
                  <a:pt x="91" y="76"/>
                  <a:pt x="92" y="76"/>
                  <a:pt x="92" y="78"/>
                </a:cubicBezTo>
                <a:cubicBezTo>
                  <a:pt x="92" y="82"/>
                  <a:pt x="92" y="82"/>
                  <a:pt x="92" y="82"/>
                </a:cubicBezTo>
                <a:cubicBezTo>
                  <a:pt x="92" y="83"/>
                  <a:pt x="91" y="84"/>
                  <a:pt x="90" y="84"/>
                </a:cubicBezTo>
                <a:cubicBezTo>
                  <a:pt x="6" y="84"/>
                  <a:pt x="6" y="84"/>
                  <a:pt x="6" y="84"/>
                </a:cubicBezTo>
                <a:cubicBezTo>
                  <a:pt x="5" y="84"/>
                  <a:pt x="4" y="83"/>
                  <a:pt x="4" y="82"/>
                </a:cubicBezTo>
                <a:cubicBezTo>
                  <a:pt x="4" y="78"/>
                  <a:pt x="4" y="78"/>
                  <a:pt x="4" y="78"/>
                </a:cubicBezTo>
                <a:cubicBezTo>
                  <a:pt x="4" y="76"/>
                  <a:pt x="5" y="76"/>
                  <a:pt x="6" y="76"/>
                </a:cubicBezTo>
                <a:cubicBezTo>
                  <a:pt x="12" y="76"/>
                  <a:pt x="12" y="76"/>
                  <a:pt x="12" y="76"/>
                </a:cubicBezTo>
                <a:cubicBezTo>
                  <a:pt x="12" y="44"/>
                  <a:pt x="12" y="44"/>
                  <a:pt x="12" y="44"/>
                </a:cubicBezTo>
                <a:cubicBezTo>
                  <a:pt x="2" y="44"/>
                  <a:pt x="2" y="44"/>
                  <a:pt x="2" y="44"/>
                </a:cubicBezTo>
                <a:cubicBezTo>
                  <a:pt x="1" y="44"/>
                  <a:pt x="0" y="42"/>
                  <a:pt x="0" y="41"/>
                </a:cubicBezTo>
                <a:close/>
                <a:moveTo>
                  <a:pt x="28" y="76"/>
                </a:moveTo>
                <a:cubicBezTo>
                  <a:pt x="28" y="44"/>
                  <a:pt x="28" y="44"/>
                  <a:pt x="28" y="44"/>
                </a:cubicBezTo>
                <a:cubicBezTo>
                  <a:pt x="20" y="44"/>
                  <a:pt x="20" y="44"/>
                  <a:pt x="20" y="44"/>
                </a:cubicBezTo>
                <a:cubicBezTo>
                  <a:pt x="20" y="76"/>
                  <a:pt x="20" y="76"/>
                  <a:pt x="20" y="76"/>
                </a:cubicBezTo>
                <a:lnTo>
                  <a:pt x="28" y="76"/>
                </a:lnTo>
                <a:close/>
                <a:moveTo>
                  <a:pt x="44" y="76"/>
                </a:moveTo>
                <a:cubicBezTo>
                  <a:pt x="44" y="44"/>
                  <a:pt x="44" y="44"/>
                  <a:pt x="44" y="44"/>
                </a:cubicBezTo>
                <a:cubicBezTo>
                  <a:pt x="36" y="44"/>
                  <a:pt x="36" y="44"/>
                  <a:pt x="36" y="44"/>
                </a:cubicBezTo>
                <a:cubicBezTo>
                  <a:pt x="36" y="76"/>
                  <a:pt x="36" y="76"/>
                  <a:pt x="36" y="76"/>
                </a:cubicBezTo>
                <a:lnTo>
                  <a:pt x="44" y="76"/>
                </a:lnTo>
                <a:close/>
                <a:moveTo>
                  <a:pt x="60" y="76"/>
                </a:moveTo>
                <a:cubicBezTo>
                  <a:pt x="60" y="44"/>
                  <a:pt x="60" y="44"/>
                  <a:pt x="60" y="44"/>
                </a:cubicBezTo>
                <a:cubicBezTo>
                  <a:pt x="52" y="44"/>
                  <a:pt x="52" y="44"/>
                  <a:pt x="52" y="44"/>
                </a:cubicBezTo>
                <a:cubicBezTo>
                  <a:pt x="52" y="76"/>
                  <a:pt x="52" y="76"/>
                  <a:pt x="52" y="76"/>
                </a:cubicBezTo>
                <a:lnTo>
                  <a:pt x="60" y="76"/>
                </a:lnTo>
                <a:close/>
                <a:moveTo>
                  <a:pt x="76" y="44"/>
                </a:moveTo>
                <a:cubicBezTo>
                  <a:pt x="68" y="44"/>
                  <a:pt x="68" y="44"/>
                  <a:pt x="68" y="44"/>
                </a:cubicBezTo>
                <a:cubicBezTo>
                  <a:pt x="68" y="76"/>
                  <a:pt x="68" y="76"/>
                  <a:pt x="68" y="76"/>
                </a:cubicBezTo>
                <a:cubicBezTo>
                  <a:pt x="76" y="76"/>
                  <a:pt x="76" y="76"/>
                  <a:pt x="76" y="76"/>
                </a:cubicBezTo>
                <a:lnTo>
                  <a:pt x="76" y="44"/>
                </a:lnTo>
                <a:close/>
              </a:path>
            </a:pathLst>
          </a:custGeom>
          <a:solidFill>
            <a:schemeClr val="bg1"/>
          </a:solidFill>
          <a:ln>
            <a:noFill/>
          </a:ln>
        </p:spPr>
        <p:txBody>
          <a:bodyPr vert="horz" wrap="square" lIns="78203" tIns="39101" rIns="78203" bIns="39101" numCol="1" anchor="t" anchorCtr="0" compatLnSpc="1">
            <a:prstTxWarp prst="textNoShape">
              <a:avLst/>
            </a:prstTxWarp>
          </a:bodyPr>
          <a:lstStyle/>
          <a:p>
            <a:pPr defTabSz="851514"/>
            <a:endParaRPr lang="en-AU" sz="1710">
              <a:solidFill>
                <a:srgbClr val="000000"/>
              </a:solidFill>
              <a:latin typeface="Arial" panose="020B0604020202020204" pitchFamily="34" charset="0"/>
              <a:cs typeface="Arial" panose="020B0604020202020204" pitchFamily="34" charset="0"/>
            </a:endParaRPr>
          </a:p>
        </p:txBody>
      </p:sp>
      <p:grpSp>
        <p:nvGrpSpPr>
          <p:cNvPr id="306" name="Group 258"/>
          <p:cNvGrpSpPr>
            <a:grpSpLocks noChangeAspect="1"/>
          </p:cNvGrpSpPr>
          <p:nvPr/>
        </p:nvGrpSpPr>
        <p:grpSpPr>
          <a:xfrm>
            <a:off x="764767" y="3036089"/>
            <a:ext cx="296556" cy="469926"/>
            <a:chOff x="3525838" y="886552"/>
            <a:chExt cx="206375" cy="327025"/>
          </a:xfrm>
          <a:solidFill>
            <a:schemeClr val="bg1"/>
          </a:solidFill>
        </p:grpSpPr>
        <p:sp>
          <p:nvSpPr>
            <p:cNvPr id="307" name="Oval 1398"/>
            <p:cNvSpPr>
              <a:spLocks noChangeArrowheads="1"/>
            </p:cNvSpPr>
            <p:nvPr/>
          </p:nvSpPr>
          <p:spPr bwMode="auto">
            <a:xfrm>
              <a:off x="3570288" y="931002"/>
              <a:ext cx="90488" cy="904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endParaRPr lang="en-AU" sz="1539">
                <a:solidFill>
                  <a:prstClr val="black"/>
                </a:solidFill>
                <a:latin typeface="Arial" panose="020B0604020202020204" pitchFamily="34" charset="0"/>
                <a:cs typeface="Arial" panose="020B0604020202020204" pitchFamily="34" charset="0"/>
              </a:endParaRPr>
            </a:p>
          </p:txBody>
        </p:sp>
        <p:sp>
          <p:nvSpPr>
            <p:cNvPr id="308" name="Freeform 1399"/>
            <p:cNvSpPr>
              <a:spLocks noEditPoints="1"/>
            </p:cNvSpPr>
            <p:nvPr/>
          </p:nvSpPr>
          <p:spPr bwMode="auto">
            <a:xfrm>
              <a:off x="3525838" y="886552"/>
              <a:ext cx="206375" cy="327025"/>
            </a:xfrm>
            <a:custGeom>
              <a:avLst/>
              <a:gdLst>
                <a:gd name="T0" fmla="*/ 37 w 55"/>
                <a:gd name="T1" fmla="*/ 44 h 87"/>
                <a:gd name="T2" fmla="*/ 48 w 55"/>
                <a:gd name="T3" fmla="*/ 24 h 87"/>
                <a:gd name="T4" fmla="*/ 24 w 55"/>
                <a:gd name="T5" fmla="*/ 0 h 87"/>
                <a:gd name="T6" fmla="*/ 0 w 55"/>
                <a:gd name="T7" fmla="*/ 24 h 87"/>
                <a:gd name="T8" fmla="*/ 11 w 55"/>
                <a:gd name="T9" fmla="*/ 44 h 87"/>
                <a:gd name="T10" fmla="*/ 0 w 55"/>
                <a:gd name="T11" fmla="*/ 81 h 87"/>
                <a:gd name="T12" fmla="*/ 11 w 55"/>
                <a:gd name="T13" fmla="*/ 79 h 87"/>
                <a:gd name="T14" fmla="*/ 18 w 55"/>
                <a:gd name="T15" fmla="*/ 86 h 87"/>
                <a:gd name="T16" fmla="*/ 25 w 55"/>
                <a:gd name="T17" fmla="*/ 62 h 87"/>
                <a:gd name="T18" fmla="*/ 38 w 55"/>
                <a:gd name="T19" fmla="*/ 87 h 87"/>
                <a:gd name="T20" fmla="*/ 44 w 55"/>
                <a:gd name="T21" fmla="*/ 78 h 87"/>
                <a:gd name="T22" fmla="*/ 55 w 55"/>
                <a:gd name="T23" fmla="*/ 79 h 87"/>
                <a:gd name="T24" fmla="*/ 37 w 55"/>
                <a:gd name="T25" fmla="*/ 44 h 87"/>
                <a:gd name="T26" fmla="*/ 46 w 55"/>
                <a:gd name="T27" fmla="*/ 24 h 87"/>
                <a:gd name="T28" fmla="*/ 44 w 55"/>
                <a:gd name="T29" fmla="*/ 33 h 87"/>
                <a:gd name="T30" fmla="*/ 39 w 55"/>
                <a:gd name="T31" fmla="*/ 31 h 87"/>
                <a:gd name="T32" fmla="*/ 40 w 55"/>
                <a:gd name="T33" fmla="*/ 24 h 87"/>
                <a:gd name="T34" fmla="*/ 40 w 55"/>
                <a:gd name="T35" fmla="*/ 22 h 87"/>
                <a:gd name="T36" fmla="*/ 45 w 55"/>
                <a:gd name="T37" fmla="*/ 21 h 87"/>
                <a:gd name="T38" fmla="*/ 46 w 55"/>
                <a:gd name="T39" fmla="*/ 24 h 87"/>
                <a:gd name="T40" fmla="*/ 34 w 55"/>
                <a:gd name="T41" fmla="*/ 5 h 87"/>
                <a:gd name="T42" fmla="*/ 41 w 55"/>
                <a:gd name="T43" fmla="*/ 11 h 87"/>
                <a:gd name="T44" fmla="*/ 37 w 55"/>
                <a:gd name="T45" fmla="*/ 14 h 87"/>
                <a:gd name="T46" fmla="*/ 32 w 55"/>
                <a:gd name="T47" fmla="*/ 10 h 87"/>
                <a:gd name="T48" fmla="*/ 34 w 55"/>
                <a:gd name="T49" fmla="*/ 5 h 87"/>
                <a:gd name="T50" fmla="*/ 24 w 55"/>
                <a:gd name="T51" fmla="*/ 2 h 87"/>
                <a:gd name="T52" fmla="*/ 24 w 55"/>
                <a:gd name="T53" fmla="*/ 2 h 87"/>
                <a:gd name="T54" fmla="*/ 25 w 55"/>
                <a:gd name="T55" fmla="*/ 2 h 87"/>
                <a:gd name="T56" fmla="*/ 25 w 55"/>
                <a:gd name="T57" fmla="*/ 8 h 87"/>
                <a:gd name="T58" fmla="*/ 24 w 55"/>
                <a:gd name="T59" fmla="*/ 8 h 87"/>
                <a:gd name="T60" fmla="*/ 18 w 55"/>
                <a:gd name="T61" fmla="*/ 9 h 87"/>
                <a:gd name="T62" fmla="*/ 16 w 55"/>
                <a:gd name="T63" fmla="*/ 4 h 87"/>
                <a:gd name="T64" fmla="*/ 24 w 55"/>
                <a:gd name="T65" fmla="*/ 2 h 87"/>
                <a:gd name="T66" fmla="*/ 8 w 55"/>
                <a:gd name="T67" fmla="*/ 9 h 87"/>
                <a:gd name="T68" fmla="*/ 12 w 55"/>
                <a:gd name="T69" fmla="*/ 13 h 87"/>
                <a:gd name="T70" fmla="*/ 8 w 55"/>
                <a:gd name="T71" fmla="*/ 19 h 87"/>
                <a:gd name="T72" fmla="*/ 3 w 55"/>
                <a:gd name="T73" fmla="*/ 17 h 87"/>
                <a:gd name="T74" fmla="*/ 8 w 55"/>
                <a:gd name="T75" fmla="*/ 9 h 87"/>
                <a:gd name="T76" fmla="*/ 5 w 55"/>
                <a:gd name="T77" fmla="*/ 35 h 87"/>
                <a:gd name="T78" fmla="*/ 2 w 55"/>
                <a:gd name="T79" fmla="*/ 26 h 87"/>
                <a:gd name="T80" fmla="*/ 7 w 55"/>
                <a:gd name="T81" fmla="*/ 26 h 87"/>
                <a:gd name="T82" fmla="*/ 10 w 55"/>
                <a:gd name="T83" fmla="*/ 33 h 87"/>
                <a:gd name="T84" fmla="*/ 5 w 55"/>
                <a:gd name="T85" fmla="*/ 35 h 87"/>
                <a:gd name="T86" fmla="*/ 12 w 55"/>
                <a:gd name="T87" fmla="*/ 42 h 87"/>
                <a:gd name="T88" fmla="*/ 12 w 55"/>
                <a:gd name="T89" fmla="*/ 42 h 87"/>
                <a:gd name="T90" fmla="*/ 12 w 55"/>
                <a:gd name="T91" fmla="*/ 42 h 87"/>
                <a:gd name="T92" fmla="*/ 20 w 55"/>
                <a:gd name="T93" fmla="*/ 46 h 87"/>
                <a:gd name="T94" fmla="*/ 15 w 55"/>
                <a:gd name="T95" fmla="*/ 44 h 87"/>
                <a:gd name="T96" fmla="*/ 12 w 55"/>
                <a:gd name="T97" fmla="*/ 42 h 87"/>
                <a:gd name="T98" fmla="*/ 15 w 55"/>
                <a:gd name="T99" fmla="*/ 38 h 87"/>
                <a:gd name="T100" fmla="*/ 21 w 55"/>
                <a:gd name="T101" fmla="*/ 40 h 87"/>
                <a:gd name="T102" fmla="*/ 20 w 55"/>
                <a:gd name="T103" fmla="*/ 46 h 87"/>
                <a:gd name="T104" fmla="*/ 24 w 55"/>
                <a:gd name="T105" fmla="*/ 39 h 87"/>
                <a:gd name="T106" fmla="*/ 9 w 55"/>
                <a:gd name="T107" fmla="*/ 24 h 87"/>
                <a:gd name="T108" fmla="*/ 24 w 55"/>
                <a:gd name="T109" fmla="*/ 9 h 87"/>
                <a:gd name="T110" fmla="*/ 39 w 55"/>
                <a:gd name="T111" fmla="*/ 24 h 87"/>
                <a:gd name="T112" fmla="*/ 24 w 55"/>
                <a:gd name="T113" fmla="*/ 39 h 87"/>
                <a:gd name="T114" fmla="*/ 28 w 55"/>
                <a:gd name="T115" fmla="*/ 40 h 87"/>
                <a:gd name="T116" fmla="*/ 35 w 55"/>
                <a:gd name="T117" fmla="*/ 37 h 87"/>
                <a:gd name="T118" fmla="*/ 38 w 55"/>
                <a:gd name="T119" fmla="*/ 41 h 87"/>
                <a:gd name="T120" fmla="*/ 30 w 55"/>
                <a:gd name="T121" fmla="*/ 45 h 87"/>
                <a:gd name="T122" fmla="*/ 28 w 55"/>
                <a:gd name="T123" fmla="*/ 4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 h="87">
                  <a:moveTo>
                    <a:pt x="37" y="44"/>
                  </a:moveTo>
                  <a:cubicBezTo>
                    <a:pt x="43" y="40"/>
                    <a:pt x="48" y="32"/>
                    <a:pt x="48" y="24"/>
                  </a:cubicBezTo>
                  <a:cubicBezTo>
                    <a:pt x="48" y="11"/>
                    <a:pt x="37" y="0"/>
                    <a:pt x="24" y="0"/>
                  </a:cubicBezTo>
                  <a:cubicBezTo>
                    <a:pt x="11" y="0"/>
                    <a:pt x="0" y="11"/>
                    <a:pt x="0" y="24"/>
                  </a:cubicBezTo>
                  <a:cubicBezTo>
                    <a:pt x="0" y="32"/>
                    <a:pt x="5" y="40"/>
                    <a:pt x="11" y="44"/>
                  </a:cubicBezTo>
                  <a:cubicBezTo>
                    <a:pt x="0" y="81"/>
                    <a:pt x="0" y="81"/>
                    <a:pt x="0" y="81"/>
                  </a:cubicBezTo>
                  <a:cubicBezTo>
                    <a:pt x="11" y="79"/>
                    <a:pt x="11" y="79"/>
                    <a:pt x="11" y="79"/>
                  </a:cubicBezTo>
                  <a:cubicBezTo>
                    <a:pt x="18" y="86"/>
                    <a:pt x="18" y="86"/>
                    <a:pt x="18" y="86"/>
                  </a:cubicBezTo>
                  <a:cubicBezTo>
                    <a:pt x="25" y="62"/>
                    <a:pt x="25" y="62"/>
                    <a:pt x="25" y="62"/>
                  </a:cubicBezTo>
                  <a:cubicBezTo>
                    <a:pt x="38" y="87"/>
                    <a:pt x="38" y="87"/>
                    <a:pt x="38" y="87"/>
                  </a:cubicBezTo>
                  <a:cubicBezTo>
                    <a:pt x="44" y="78"/>
                    <a:pt x="44" y="78"/>
                    <a:pt x="44" y="78"/>
                  </a:cubicBezTo>
                  <a:cubicBezTo>
                    <a:pt x="55" y="79"/>
                    <a:pt x="55" y="79"/>
                    <a:pt x="55" y="79"/>
                  </a:cubicBezTo>
                  <a:lnTo>
                    <a:pt x="37" y="44"/>
                  </a:lnTo>
                  <a:close/>
                  <a:moveTo>
                    <a:pt x="46" y="24"/>
                  </a:moveTo>
                  <a:cubicBezTo>
                    <a:pt x="46" y="27"/>
                    <a:pt x="45" y="30"/>
                    <a:pt x="44" y="33"/>
                  </a:cubicBezTo>
                  <a:cubicBezTo>
                    <a:pt x="39" y="31"/>
                    <a:pt x="39" y="31"/>
                    <a:pt x="39" y="31"/>
                  </a:cubicBezTo>
                  <a:cubicBezTo>
                    <a:pt x="40" y="29"/>
                    <a:pt x="40" y="27"/>
                    <a:pt x="40" y="24"/>
                  </a:cubicBezTo>
                  <a:cubicBezTo>
                    <a:pt x="40" y="23"/>
                    <a:pt x="40" y="23"/>
                    <a:pt x="40" y="22"/>
                  </a:cubicBezTo>
                  <a:cubicBezTo>
                    <a:pt x="45" y="21"/>
                    <a:pt x="45" y="21"/>
                    <a:pt x="45" y="21"/>
                  </a:cubicBezTo>
                  <a:cubicBezTo>
                    <a:pt x="45" y="22"/>
                    <a:pt x="46" y="23"/>
                    <a:pt x="46" y="24"/>
                  </a:cubicBezTo>
                  <a:close/>
                  <a:moveTo>
                    <a:pt x="34" y="5"/>
                  </a:moveTo>
                  <a:cubicBezTo>
                    <a:pt x="37" y="6"/>
                    <a:pt x="39" y="9"/>
                    <a:pt x="41" y="11"/>
                  </a:cubicBezTo>
                  <a:cubicBezTo>
                    <a:pt x="37" y="14"/>
                    <a:pt x="37" y="14"/>
                    <a:pt x="37" y="14"/>
                  </a:cubicBezTo>
                  <a:cubicBezTo>
                    <a:pt x="36" y="12"/>
                    <a:pt x="34" y="11"/>
                    <a:pt x="32" y="10"/>
                  </a:cubicBezTo>
                  <a:lnTo>
                    <a:pt x="34" y="5"/>
                  </a:lnTo>
                  <a:close/>
                  <a:moveTo>
                    <a:pt x="24" y="2"/>
                  </a:moveTo>
                  <a:cubicBezTo>
                    <a:pt x="24" y="2"/>
                    <a:pt x="24" y="2"/>
                    <a:pt x="24" y="2"/>
                  </a:cubicBezTo>
                  <a:cubicBezTo>
                    <a:pt x="24" y="2"/>
                    <a:pt x="25" y="2"/>
                    <a:pt x="25" y="2"/>
                  </a:cubicBezTo>
                  <a:cubicBezTo>
                    <a:pt x="25" y="8"/>
                    <a:pt x="25" y="8"/>
                    <a:pt x="25" y="8"/>
                  </a:cubicBezTo>
                  <a:cubicBezTo>
                    <a:pt x="24" y="8"/>
                    <a:pt x="24" y="8"/>
                    <a:pt x="24" y="8"/>
                  </a:cubicBezTo>
                  <a:cubicBezTo>
                    <a:pt x="22" y="8"/>
                    <a:pt x="20" y="8"/>
                    <a:pt x="18" y="9"/>
                  </a:cubicBezTo>
                  <a:cubicBezTo>
                    <a:pt x="16" y="4"/>
                    <a:pt x="16" y="4"/>
                    <a:pt x="16" y="4"/>
                  </a:cubicBezTo>
                  <a:cubicBezTo>
                    <a:pt x="18" y="3"/>
                    <a:pt x="21" y="2"/>
                    <a:pt x="24" y="2"/>
                  </a:cubicBezTo>
                  <a:close/>
                  <a:moveTo>
                    <a:pt x="8" y="9"/>
                  </a:moveTo>
                  <a:cubicBezTo>
                    <a:pt x="12" y="13"/>
                    <a:pt x="12" y="13"/>
                    <a:pt x="12" y="13"/>
                  </a:cubicBezTo>
                  <a:cubicBezTo>
                    <a:pt x="10" y="14"/>
                    <a:pt x="9" y="17"/>
                    <a:pt x="8" y="19"/>
                  </a:cubicBezTo>
                  <a:cubicBezTo>
                    <a:pt x="3" y="17"/>
                    <a:pt x="3" y="17"/>
                    <a:pt x="3" y="17"/>
                  </a:cubicBezTo>
                  <a:cubicBezTo>
                    <a:pt x="4" y="14"/>
                    <a:pt x="6" y="11"/>
                    <a:pt x="8" y="9"/>
                  </a:cubicBezTo>
                  <a:close/>
                  <a:moveTo>
                    <a:pt x="5" y="35"/>
                  </a:moveTo>
                  <a:cubicBezTo>
                    <a:pt x="4" y="33"/>
                    <a:pt x="3" y="30"/>
                    <a:pt x="2" y="26"/>
                  </a:cubicBezTo>
                  <a:cubicBezTo>
                    <a:pt x="7" y="26"/>
                    <a:pt x="7" y="26"/>
                    <a:pt x="7" y="26"/>
                  </a:cubicBezTo>
                  <a:cubicBezTo>
                    <a:pt x="8" y="28"/>
                    <a:pt x="8" y="31"/>
                    <a:pt x="10" y="33"/>
                  </a:cubicBezTo>
                  <a:lnTo>
                    <a:pt x="5" y="35"/>
                  </a:lnTo>
                  <a:close/>
                  <a:moveTo>
                    <a:pt x="12" y="42"/>
                  </a:moveTo>
                  <a:cubicBezTo>
                    <a:pt x="12" y="42"/>
                    <a:pt x="12" y="42"/>
                    <a:pt x="12" y="42"/>
                  </a:cubicBezTo>
                  <a:cubicBezTo>
                    <a:pt x="12" y="42"/>
                    <a:pt x="12" y="42"/>
                    <a:pt x="12" y="42"/>
                  </a:cubicBezTo>
                  <a:close/>
                  <a:moveTo>
                    <a:pt x="20" y="46"/>
                  </a:moveTo>
                  <a:cubicBezTo>
                    <a:pt x="18" y="45"/>
                    <a:pt x="17" y="45"/>
                    <a:pt x="15" y="44"/>
                  </a:cubicBezTo>
                  <a:cubicBezTo>
                    <a:pt x="12" y="42"/>
                    <a:pt x="12" y="42"/>
                    <a:pt x="12" y="42"/>
                  </a:cubicBezTo>
                  <a:cubicBezTo>
                    <a:pt x="15" y="38"/>
                    <a:pt x="15" y="38"/>
                    <a:pt x="15" y="38"/>
                  </a:cubicBezTo>
                  <a:cubicBezTo>
                    <a:pt x="17" y="39"/>
                    <a:pt x="19" y="40"/>
                    <a:pt x="21" y="40"/>
                  </a:cubicBezTo>
                  <a:lnTo>
                    <a:pt x="20" y="46"/>
                  </a:lnTo>
                  <a:close/>
                  <a:moveTo>
                    <a:pt x="24" y="39"/>
                  </a:moveTo>
                  <a:cubicBezTo>
                    <a:pt x="16" y="39"/>
                    <a:pt x="9" y="33"/>
                    <a:pt x="9" y="24"/>
                  </a:cubicBezTo>
                  <a:cubicBezTo>
                    <a:pt x="9" y="16"/>
                    <a:pt x="16" y="9"/>
                    <a:pt x="24" y="9"/>
                  </a:cubicBezTo>
                  <a:cubicBezTo>
                    <a:pt x="32" y="9"/>
                    <a:pt x="39" y="16"/>
                    <a:pt x="39" y="24"/>
                  </a:cubicBezTo>
                  <a:cubicBezTo>
                    <a:pt x="39" y="33"/>
                    <a:pt x="32" y="39"/>
                    <a:pt x="24" y="39"/>
                  </a:cubicBezTo>
                  <a:close/>
                  <a:moveTo>
                    <a:pt x="28" y="40"/>
                  </a:moveTo>
                  <a:cubicBezTo>
                    <a:pt x="31" y="39"/>
                    <a:pt x="33" y="38"/>
                    <a:pt x="35" y="37"/>
                  </a:cubicBezTo>
                  <a:cubicBezTo>
                    <a:pt x="38" y="41"/>
                    <a:pt x="38" y="41"/>
                    <a:pt x="38" y="41"/>
                  </a:cubicBezTo>
                  <a:cubicBezTo>
                    <a:pt x="36" y="43"/>
                    <a:pt x="33" y="44"/>
                    <a:pt x="30" y="45"/>
                  </a:cubicBezTo>
                  <a:lnTo>
                    <a:pt x="2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endParaRPr lang="en-AU" sz="1539">
                <a:solidFill>
                  <a:prstClr val="black"/>
                </a:solidFill>
                <a:latin typeface="Arial" panose="020B0604020202020204" pitchFamily="34" charset="0"/>
                <a:cs typeface="Arial" panose="020B0604020202020204" pitchFamily="34" charset="0"/>
              </a:endParaRPr>
            </a:p>
          </p:txBody>
        </p:sp>
      </p:grpSp>
      <p:sp>
        <p:nvSpPr>
          <p:cNvPr id="47" name="Freeform 12"/>
          <p:cNvSpPr>
            <a:spLocks noChangeAspect="1" noEditPoints="1"/>
          </p:cNvSpPr>
          <p:nvPr/>
        </p:nvSpPr>
        <p:spPr bwMode="auto">
          <a:xfrm>
            <a:off x="750584" y="2208366"/>
            <a:ext cx="415721" cy="451243"/>
          </a:xfrm>
          <a:custGeom>
            <a:avLst/>
            <a:gdLst>
              <a:gd name="T0" fmla="*/ 820 w 1246"/>
              <a:gd name="T1" fmla="*/ 283 h 1351"/>
              <a:gd name="T2" fmla="*/ 797 w 1246"/>
              <a:gd name="T3" fmla="*/ 260 h 1351"/>
              <a:gd name="T4" fmla="*/ 749 w 1246"/>
              <a:gd name="T5" fmla="*/ 212 h 1351"/>
              <a:gd name="T6" fmla="*/ 889 w 1246"/>
              <a:gd name="T7" fmla="*/ 72 h 1351"/>
              <a:gd name="T8" fmla="*/ 701 w 1246"/>
              <a:gd name="T9" fmla="*/ 163 h 1351"/>
              <a:gd name="T10" fmla="*/ 762 w 1246"/>
              <a:gd name="T11" fmla="*/ 102 h 1351"/>
              <a:gd name="T12" fmla="*/ 889 w 1246"/>
              <a:gd name="T13" fmla="*/ 0 h 1351"/>
              <a:gd name="T14" fmla="*/ 543 w 1246"/>
              <a:gd name="T15" fmla="*/ 442 h 1351"/>
              <a:gd name="T16" fmla="*/ 591 w 1246"/>
              <a:gd name="T17" fmla="*/ 419 h 1351"/>
              <a:gd name="T18" fmla="*/ 674 w 1246"/>
              <a:gd name="T19" fmla="*/ 142 h 1351"/>
              <a:gd name="T20" fmla="*/ 856 w 1246"/>
              <a:gd name="T21" fmla="*/ 54 h 1351"/>
              <a:gd name="T22" fmla="*/ 949 w 1246"/>
              <a:gd name="T23" fmla="*/ 59 h 1351"/>
              <a:gd name="T24" fmla="*/ 1052 w 1246"/>
              <a:gd name="T25" fmla="*/ 101 h 1351"/>
              <a:gd name="T26" fmla="*/ 1128 w 1246"/>
              <a:gd name="T27" fmla="*/ 169 h 1351"/>
              <a:gd name="T28" fmla="*/ 1179 w 1246"/>
              <a:gd name="T29" fmla="*/ 264 h 1351"/>
              <a:gd name="T30" fmla="*/ 1193 w 1246"/>
              <a:gd name="T31" fmla="*/ 346 h 1351"/>
              <a:gd name="T32" fmla="*/ 1193 w 1246"/>
              <a:gd name="T33" fmla="*/ 367 h 1351"/>
              <a:gd name="T34" fmla="*/ 889 w 1246"/>
              <a:gd name="T35" fmla="*/ 661 h 1351"/>
              <a:gd name="T36" fmla="*/ 636 w 1246"/>
              <a:gd name="T37" fmla="*/ 608 h 1351"/>
              <a:gd name="T38" fmla="*/ 1246 w 1246"/>
              <a:gd name="T39" fmla="*/ 357 h 1351"/>
              <a:gd name="T40" fmla="*/ 845 w 1246"/>
              <a:gd name="T41" fmla="*/ 308 h 1351"/>
              <a:gd name="T42" fmla="*/ 1038 w 1246"/>
              <a:gd name="T43" fmla="*/ 115 h 1351"/>
              <a:gd name="T44" fmla="*/ 1007 w 1246"/>
              <a:gd name="T45" fmla="*/ 338 h 1351"/>
              <a:gd name="T46" fmla="*/ 1134 w 1246"/>
              <a:gd name="T47" fmla="*/ 212 h 1351"/>
              <a:gd name="T48" fmla="*/ 280 w 1246"/>
              <a:gd name="T49" fmla="*/ 336 h 1351"/>
              <a:gd name="T50" fmla="*/ 170 w 1246"/>
              <a:gd name="T51" fmla="*/ 226 h 1351"/>
              <a:gd name="T52" fmla="*/ 911 w 1246"/>
              <a:gd name="T53" fmla="*/ 338 h 1351"/>
              <a:gd name="T54" fmla="*/ 1092 w 1246"/>
              <a:gd name="T55" fmla="*/ 157 h 1351"/>
              <a:gd name="T56" fmla="*/ 664 w 1246"/>
              <a:gd name="T57" fmla="*/ 538 h 1351"/>
              <a:gd name="T58" fmla="*/ 733 w 1246"/>
              <a:gd name="T59" fmla="*/ 405 h 1351"/>
              <a:gd name="T60" fmla="*/ 616 w 1246"/>
              <a:gd name="T61" fmla="*/ 437 h 1351"/>
              <a:gd name="T62" fmla="*/ 565 w 1246"/>
              <a:gd name="T63" fmla="*/ 481 h 1351"/>
              <a:gd name="T64" fmla="*/ 467 w 1246"/>
              <a:gd name="T65" fmla="*/ 409 h 1351"/>
              <a:gd name="T66" fmla="*/ 312 w 1246"/>
              <a:gd name="T67" fmla="*/ 518 h 1351"/>
              <a:gd name="T68" fmla="*/ 293 w 1246"/>
              <a:gd name="T69" fmla="*/ 366 h 1351"/>
              <a:gd name="T70" fmla="*/ 265 w 1246"/>
              <a:gd name="T71" fmla="*/ 414 h 1351"/>
              <a:gd name="T72" fmla="*/ 138 w 1246"/>
              <a:gd name="T73" fmla="*/ 381 h 1351"/>
              <a:gd name="T74" fmla="*/ 40 w 1246"/>
              <a:gd name="T75" fmla="*/ 875 h 1351"/>
              <a:gd name="T76" fmla="*/ 140 w 1246"/>
              <a:gd name="T77" fmla="*/ 604 h 1351"/>
              <a:gd name="T78" fmla="*/ 170 w 1246"/>
              <a:gd name="T79" fmla="*/ 1351 h 1351"/>
              <a:gd name="T80" fmla="*/ 280 w 1246"/>
              <a:gd name="T81" fmla="*/ 842 h 1351"/>
              <a:gd name="T82" fmla="*/ 387 w 1246"/>
              <a:gd name="T83" fmla="*/ 1351 h 1351"/>
              <a:gd name="T84" fmla="*/ 422 w 1246"/>
              <a:gd name="T85" fmla="*/ 537 h 1351"/>
              <a:gd name="T86" fmla="*/ 549 w 1246"/>
              <a:gd name="T87" fmla="*/ 629 h 1351"/>
              <a:gd name="T88" fmla="*/ 622 w 1246"/>
              <a:gd name="T89" fmla="*/ 579 h 1351"/>
              <a:gd name="T90" fmla="*/ 1075 w 1246"/>
              <a:gd name="T91" fmla="*/ 367 h 1351"/>
              <a:gd name="T92" fmla="*/ 905 w 1246"/>
              <a:gd name="T93" fmla="*/ 367 h 1351"/>
              <a:gd name="T94" fmla="*/ 1090 w 1246"/>
              <a:gd name="T95" fmla="*/ 558 h 1351"/>
              <a:gd name="T96" fmla="*/ 1121 w 1246"/>
              <a:gd name="T97" fmla="*/ 367 h 1351"/>
              <a:gd name="T98" fmla="*/ 1104 w 1246"/>
              <a:gd name="T99" fmla="*/ 338 h 1351"/>
              <a:gd name="T100" fmla="*/ 1163 w 1246"/>
              <a:gd name="T101" fmla="*/ 279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46" h="1351">
                <a:moveTo>
                  <a:pt x="797" y="260"/>
                </a:moveTo>
                <a:lnTo>
                  <a:pt x="797" y="260"/>
                </a:lnTo>
                <a:lnTo>
                  <a:pt x="820" y="283"/>
                </a:lnTo>
                <a:lnTo>
                  <a:pt x="1006" y="97"/>
                </a:lnTo>
                <a:cubicBezTo>
                  <a:pt x="995" y="92"/>
                  <a:pt x="984" y="88"/>
                  <a:pt x="972" y="84"/>
                </a:cubicBezTo>
                <a:lnTo>
                  <a:pt x="797" y="260"/>
                </a:lnTo>
                <a:close/>
                <a:moveTo>
                  <a:pt x="888" y="72"/>
                </a:moveTo>
                <a:lnTo>
                  <a:pt x="888" y="72"/>
                </a:lnTo>
                <a:lnTo>
                  <a:pt x="749" y="212"/>
                </a:lnTo>
                <a:lnTo>
                  <a:pt x="772" y="235"/>
                </a:lnTo>
                <a:lnTo>
                  <a:pt x="932" y="75"/>
                </a:lnTo>
                <a:cubicBezTo>
                  <a:pt x="918" y="73"/>
                  <a:pt x="904" y="72"/>
                  <a:pt x="889" y="72"/>
                </a:cubicBezTo>
                <a:cubicBezTo>
                  <a:pt x="889" y="72"/>
                  <a:pt x="889" y="72"/>
                  <a:pt x="888" y="72"/>
                </a:cubicBezTo>
                <a:close/>
                <a:moveTo>
                  <a:pt x="701" y="163"/>
                </a:moveTo>
                <a:lnTo>
                  <a:pt x="701" y="163"/>
                </a:lnTo>
                <a:lnTo>
                  <a:pt x="724" y="187"/>
                </a:lnTo>
                <a:lnTo>
                  <a:pt x="834" y="77"/>
                </a:lnTo>
                <a:cubicBezTo>
                  <a:pt x="809" y="82"/>
                  <a:pt x="785" y="91"/>
                  <a:pt x="762" y="102"/>
                </a:cubicBezTo>
                <a:lnTo>
                  <a:pt x="701" y="163"/>
                </a:lnTo>
                <a:close/>
                <a:moveTo>
                  <a:pt x="889" y="0"/>
                </a:moveTo>
                <a:lnTo>
                  <a:pt x="889" y="0"/>
                </a:lnTo>
                <a:cubicBezTo>
                  <a:pt x="791" y="0"/>
                  <a:pt x="701" y="40"/>
                  <a:pt x="637" y="105"/>
                </a:cubicBezTo>
                <a:cubicBezTo>
                  <a:pt x="572" y="169"/>
                  <a:pt x="532" y="258"/>
                  <a:pt x="532" y="357"/>
                </a:cubicBezTo>
                <a:cubicBezTo>
                  <a:pt x="532" y="386"/>
                  <a:pt x="536" y="415"/>
                  <a:pt x="543" y="442"/>
                </a:cubicBezTo>
                <a:lnTo>
                  <a:pt x="553" y="452"/>
                </a:lnTo>
                <a:lnTo>
                  <a:pt x="555" y="451"/>
                </a:lnTo>
                <a:lnTo>
                  <a:pt x="591" y="419"/>
                </a:lnTo>
                <a:cubicBezTo>
                  <a:pt x="587" y="399"/>
                  <a:pt x="585" y="378"/>
                  <a:pt x="585" y="357"/>
                </a:cubicBezTo>
                <a:cubicBezTo>
                  <a:pt x="585" y="273"/>
                  <a:pt x="619" y="197"/>
                  <a:pt x="674" y="142"/>
                </a:cubicBezTo>
                <a:cubicBezTo>
                  <a:pt x="674" y="142"/>
                  <a:pt x="674" y="142"/>
                  <a:pt x="674" y="142"/>
                </a:cubicBezTo>
                <a:cubicBezTo>
                  <a:pt x="675" y="141"/>
                  <a:pt x="676" y="140"/>
                  <a:pt x="676" y="139"/>
                </a:cubicBezTo>
                <a:cubicBezTo>
                  <a:pt x="710" y="106"/>
                  <a:pt x="751" y="81"/>
                  <a:pt x="797" y="67"/>
                </a:cubicBezTo>
                <a:cubicBezTo>
                  <a:pt x="816" y="61"/>
                  <a:pt x="836" y="57"/>
                  <a:pt x="856" y="54"/>
                </a:cubicBezTo>
                <a:cubicBezTo>
                  <a:pt x="867" y="53"/>
                  <a:pt x="878" y="53"/>
                  <a:pt x="889" y="53"/>
                </a:cubicBezTo>
                <a:cubicBezTo>
                  <a:pt x="895" y="53"/>
                  <a:pt x="901" y="53"/>
                  <a:pt x="907" y="53"/>
                </a:cubicBezTo>
                <a:cubicBezTo>
                  <a:pt x="921" y="54"/>
                  <a:pt x="935" y="56"/>
                  <a:pt x="949" y="59"/>
                </a:cubicBezTo>
                <a:cubicBezTo>
                  <a:pt x="962" y="61"/>
                  <a:pt x="975" y="65"/>
                  <a:pt x="988" y="69"/>
                </a:cubicBezTo>
                <a:cubicBezTo>
                  <a:pt x="999" y="73"/>
                  <a:pt x="1010" y="78"/>
                  <a:pt x="1021" y="83"/>
                </a:cubicBezTo>
                <a:cubicBezTo>
                  <a:pt x="1032" y="88"/>
                  <a:pt x="1042" y="94"/>
                  <a:pt x="1052" y="101"/>
                </a:cubicBezTo>
                <a:cubicBezTo>
                  <a:pt x="1062" y="107"/>
                  <a:pt x="1071" y="113"/>
                  <a:pt x="1080" y="120"/>
                </a:cubicBezTo>
                <a:cubicBezTo>
                  <a:pt x="1089" y="127"/>
                  <a:pt x="1098" y="135"/>
                  <a:pt x="1106" y="144"/>
                </a:cubicBezTo>
                <a:cubicBezTo>
                  <a:pt x="1114" y="151"/>
                  <a:pt x="1121" y="160"/>
                  <a:pt x="1128" y="169"/>
                </a:cubicBezTo>
                <a:cubicBezTo>
                  <a:pt x="1135" y="178"/>
                  <a:pt x="1142" y="188"/>
                  <a:pt x="1148" y="198"/>
                </a:cubicBezTo>
                <a:cubicBezTo>
                  <a:pt x="1154" y="208"/>
                  <a:pt x="1159" y="218"/>
                  <a:pt x="1164" y="228"/>
                </a:cubicBezTo>
                <a:cubicBezTo>
                  <a:pt x="1170" y="240"/>
                  <a:pt x="1175" y="251"/>
                  <a:pt x="1179" y="264"/>
                </a:cubicBezTo>
                <a:cubicBezTo>
                  <a:pt x="1182" y="276"/>
                  <a:pt x="1185" y="288"/>
                  <a:pt x="1188" y="301"/>
                </a:cubicBezTo>
                <a:cubicBezTo>
                  <a:pt x="1190" y="313"/>
                  <a:pt x="1192" y="326"/>
                  <a:pt x="1192" y="338"/>
                </a:cubicBezTo>
                <a:cubicBezTo>
                  <a:pt x="1192" y="341"/>
                  <a:pt x="1193" y="343"/>
                  <a:pt x="1193" y="346"/>
                </a:cubicBezTo>
                <a:cubicBezTo>
                  <a:pt x="1193" y="349"/>
                  <a:pt x="1193" y="353"/>
                  <a:pt x="1193" y="357"/>
                </a:cubicBezTo>
                <a:lnTo>
                  <a:pt x="1193" y="357"/>
                </a:lnTo>
                <a:cubicBezTo>
                  <a:pt x="1193" y="360"/>
                  <a:pt x="1193" y="363"/>
                  <a:pt x="1193" y="367"/>
                </a:cubicBezTo>
                <a:cubicBezTo>
                  <a:pt x="1193" y="367"/>
                  <a:pt x="1193" y="367"/>
                  <a:pt x="1193" y="367"/>
                </a:cubicBezTo>
                <a:cubicBezTo>
                  <a:pt x="1190" y="447"/>
                  <a:pt x="1157" y="519"/>
                  <a:pt x="1104" y="572"/>
                </a:cubicBezTo>
                <a:cubicBezTo>
                  <a:pt x="1049" y="627"/>
                  <a:pt x="973" y="661"/>
                  <a:pt x="889" y="661"/>
                </a:cubicBezTo>
                <a:cubicBezTo>
                  <a:pt x="805" y="661"/>
                  <a:pt x="728" y="627"/>
                  <a:pt x="673" y="571"/>
                </a:cubicBezTo>
                <a:lnTo>
                  <a:pt x="642" y="601"/>
                </a:lnTo>
                <a:lnTo>
                  <a:pt x="636" y="608"/>
                </a:lnTo>
                <a:cubicBezTo>
                  <a:pt x="700" y="673"/>
                  <a:pt x="790" y="713"/>
                  <a:pt x="889" y="713"/>
                </a:cubicBezTo>
                <a:cubicBezTo>
                  <a:pt x="987" y="713"/>
                  <a:pt x="1077" y="674"/>
                  <a:pt x="1141" y="609"/>
                </a:cubicBezTo>
                <a:cubicBezTo>
                  <a:pt x="1206" y="544"/>
                  <a:pt x="1246" y="455"/>
                  <a:pt x="1246" y="357"/>
                </a:cubicBezTo>
                <a:cubicBezTo>
                  <a:pt x="1246" y="160"/>
                  <a:pt x="1086" y="0"/>
                  <a:pt x="889" y="0"/>
                </a:cubicBezTo>
                <a:close/>
                <a:moveTo>
                  <a:pt x="845" y="308"/>
                </a:moveTo>
                <a:lnTo>
                  <a:pt x="845" y="308"/>
                </a:lnTo>
                <a:lnTo>
                  <a:pt x="869" y="331"/>
                </a:lnTo>
                <a:lnTo>
                  <a:pt x="1066" y="134"/>
                </a:lnTo>
                <a:cubicBezTo>
                  <a:pt x="1057" y="127"/>
                  <a:pt x="1048" y="121"/>
                  <a:pt x="1038" y="115"/>
                </a:cubicBezTo>
                <a:lnTo>
                  <a:pt x="845" y="308"/>
                </a:lnTo>
                <a:close/>
                <a:moveTo>
                  <a:pt x="1007" y="338"/>
                </a:moveTo>
                <a:lnTo>
                  <a:pt x="1007" y="338"/>
                </a:lnTo>
                <a:lnTo>
                  <a:pt x="1054" y="338"/>
                </a:lnTo>
                <a:lnTo>
                  <a:pt x="1150" y="243"/>
                </a:lnTo>
                <a:cubicBezTo>
                  <a:pt x="1145" y="232"/>
                  <a:pt x="1140" y="222"/>
                  <a:pt x="1134" y="212"/>
                </a:cubicBezTo>
                <a:lnTo>
                  <a:pt x="1007" y="338"/>
                </a:lnTo>
                <a:close/>
                <a:moveTo>
                  <a:pt x="280" y="336"/>
                </a:moveTo>
                <a:lnTo>
                  <a:pt x="280" y="336"/>
                </a:lnTo>
                <a:cubicBezTo>
                  <a:pt x="340" y="336"/>
                  <a:pt x="389" y="287"/>
                  <a:pt x="389" y="226"/>
                </a:cubicBezTo>
                <a:cubicBezTo>
                  <a:pt x="389" y="166"/>
                  <a:pt x="340" y="117"/>
                  <a:pt x="280" y="117"/>
                </a:cubicBezTo>
                <a:cubicBezTo>
                  <a:pt x="219" y="117"/>
                  <a:pt x="170" y="166"/>
                  <a:pt x="170" y="226"/>
                </a:cubicBezTo>
                <a:cubicBezTo>
                  <a:pt x="170" y="287"/>
                  <a:pt x="219" y="336"/>
                  <a:pt x="280" y="336"/>
                </a:cubicBezTo>
                <a:close/>
                <a:moveTo>
                  <a:pt x="911" y="338"/>
                </a:moveTo>
                <a:lnTo>
                  <a:pt x="911" y="338"/>
                </a:lnTo>
                <a:lnTo>
                  <a:pt x="958" y="338"/>
                </a:lnTo>
                <a:lnTo>
                  <a:pt x="1114" y="182"/>
                </a:lnTo>
                <a:cubicBezTo>
                  <a:pt x="1107" y="174"/>
                  <a:pt x="1100" y="165"/>
                  <a:pt x="1092" y="157"/>
                </a:cubicBezTo>
                <a:lnTo>
                  <a:pt x="911" y="338"/>
                </a:lnTo>
                <a:close/>
                <a:moveTo>
                  <a:pt x="664" y="538"/>
                </a:moveTo>
                <a:lnTo>
                  <a:pt x="664" y="538"/>
                </a:lnTo>
                <a:lnTo>
                  <a:pt x="667" y="535"/>
                </a:lnTo>
                <a:lnTo>
                  <a:pt x="730" y="475"/>
                </a:lnTo>
                <a:cubicBezTo>
                  <a:pt x="749" y="456"/>
                  <a:pt x="750" y="425"/>
                  <a:pt x="733" y="405"/>
                </a:cubicBezTo>
                <a:cubicBezTo>
                  <a:pt x="722" y="393"/>
                  <a:pt x="708" y="387"/>
                  <a:pt x="694" y="387"/>
                </a:cubicBezTo>
                <a:cubicBezTo>
                  <a:pt x="682" y="387"/>
                  <a:pt x="670" y="391"/>
                  <a:pt x="660" y="399"/>
                </a:cubicBezTo>
                <a:lnTo>
                  <a:pt x="616" y="437"/>
                </a:lnTo>
                <a:lnTo>
                  <a:pt x="612" y="440"/>
                </a:lnTo>
                <a:lnTo>
                  <a:pt x="600" y="451"/>
                </a:lnTo>
                <a:lnTo>
                  <a:pt x="565" y="481"/>
                </a:lnTo>
                <a:lnTo>
                  <a:pt x="557" y="488"/>
                </a:lnTo>
                <a:lnTo>
                  <a:pt x="552" y="492"/>
                </a:lnTo>
                <a:lnTo>
                  <a:pt x="467" y="409"/>
                </a:lnTo>
                <a:cubicBezTo>
                  <a:pt x="467" y="409"/>
                  <a:pt x="452" y="388"/>
                  <a:pt x="421" y="381"/>
                </a:cubicBezTo>
                <a:cubicBezTo>
                  <a:pt x="391" y="374"/>
                  <a:pt x="357" y="366"/>
                  <a:pt x="357" y="366"/>
                </a:cubicBezTo>
                <a:lnTo>
                  <a:pt x="312" y="518"/>
                </a:lnTo>
                <a:lnTo>
                  <a:pt x="294" y="413"/>
                </a:lnTo>
                <a:lnTo>
                  <a:pt x="314" y="390"/>
                </a:lnTo>
                <a:lnTo>
                  <a:pt x="293" y="366"/>
                </a:lnTo>
                <a:lnTo>
                  <a:pt x="266" y="366"/>
                </a:lnTo>
                <a:lnTo>
                  <a:pt x="244" y="390"/>
                </a:lnTo>
                <a:lnTo>
                  <a:pt x="265" y="414"/>
                </a:lnTo>
                <a:lnTo>
                  <a:pt x="247" y="518"/>
                </a:lnTo>
                <a:lnTo>
                  <a:pt x="202" y="366"/>
                </a:lnTo>
                <a:cubicBezTo>
                  <a:pt x="202" y="366"/>
                  <a:pt x="174" y="373"/>
                  <a:pt x="138" y="381"/>
                </a:cubicBezTo>
                <a:cubicBezTo>
                  <a:pt x="103" y="389"/>
                  <a:pt x="68" y="435"/>
                  <a:pt x="60" y="484"/>
                </a:cubicBezTo>
                <a:lnTo>
                  <a:pt x="4" y="821"/>
                </a:lnTo>
                <a:cubicBezTo>
                  <a:pt x="0" y="845"/>
                  <a:pt x="16" y="869"/>
                  <a:pt x="40" y="875"/>
                </a:cubicBezTo>
                <a:cubicBezTo>
                  <a:pt x="44" y="876"/>
                  <a:pt x="47" y="876"/>
                  <a:pt x="51" y="876"/>
                </a:cubicBezTo>
                <a:cubicBezTo>
                  <a:pt x="73" y="876"/>
                  <a:pt x="92" y="861"/>
                  <a:pt x="97" y="839"/>
                </a:cubicBezTo>
                <a:lnTo>
                  <a:pt x="140" y="604"/>
                </a:lnTo>
                <a:lnTo>
                  <a:pt x="146" y="710"/>
                </a:lnTo>
                <a:lnTo>
                  <a:pt x="116" y="1289"/>
                </a:lnTo>
                <a:cubicBezTo>
                  <a:pt x="114" y="1320"/>
                  <a:pt x="138" y="1348"/>
                  <a:pt x="170" y="1351"/>
                </a:cubicBezTo>
                <a:cubicBezTo>
                  <a:pt x="172" y="1351"/>
                  <a:pt x="174" y="1351"/>
                  <a:pt x="176" y="1351"/>
                </a:cubicBezTo>
                <a:cubicBezTo>
                  <a:pt x="206" y="1351"/>
                  <a:pt x="232" y="1328"/>
                  <a:pt x="235" y="1298"/>
                </a:cubicBezTo>
                <a:lnTo>
                  <a:pt x="280" y="842"/>
                </a:lnTo>
                <a:lnTo>
                  <a:pt x="325" y="1298"/>
                </a:lnTo>
                <a:cubicBezTo>
                  <a:pt x="328" y="1328"/>
                  <a:pt x="353" y="1351"/>
                  <a:pt x="384" y="1351"/>
                </a:cubicBezTo>
                <a:cubicBezTo>
                  <a:pt x="385" y="1351"/>
                  <a:pt x="386" y="1351"/>
                  <a:pt x="387" y="1351"/>
                </a:cubicBezTo>
                <a:cubicBezTo>
                  <a:pt x="420" y="1349"/>
                  <a:pt x="445" y="1321"/>
                  <a:pt x="443" y="1289"/>
                </a:cubicBezTo>
                <a:lnTo>
                  <a:pt x="413" y="710"/>
                </a:lnTo>
                <a:lnTo>
                  <a:pt x="422" y="537"/>
                </a:lnTo>
                <a:lnTo>
                  <a:pt x="510" y="613"/>
                </a:lnTo>
                <a:lnTo>
                  <a:pt x="513" y="615"/>
                </a:lnTo>
                <a:cubicBezTo>
                  <a:pt x="524" y="624"/>
                  <a:pt x="536" y="629"/>
                  <a:pt x="549" y="629"/>
                </a:cubicBezTo>
                <a:cubicBezTo>
                  <a:pt x="563" y="629"/>
                  <a:pt x="577" y="623"/>
                  <a:pt x="588" y="613"/>
                </a:cubicBezTo>
                <a:lnTo>
                  <a:pt x="616" y="586"/>
                </a:lnTo>
                <a:lnTo>
                  <a:pt x="622" y="579"/>
                </a:lnTo>
                <a:lnTo>
                  <a:pt x="653" y="549"/>
                </a:lnTo>
                <a:lnTo>
                  <a:pt x="664" y="538"/>
                </a:lnTo>
                <a:close/>
                <a:moveTo>
                  <a:pt x="1075" y="367"/>
                </a:moveTo>
                <a:lnTo>
                  <a:pt x="1075" y="367"/>
                </a:lnTo>
                <a:lnTo>
                  <a:pt x="929" y="367"/>
                </a:lnTo>
                <a:lnTo>
                  <a:pt x="905" y="367"/>
                </a:lnTo>
                <a:lnTo>
                  <a:pt x="889" y="367"/>
                </a:lnTo>
                <a:lnTo>
                  <a:pt x="889" y="642"/>
                </a:lnTo>
                <a:cubicBezTo>
                  <a:pt x="965" y="642"/>
                  <a:pt x="1037" y="612"/>
                  <a:pt x="1090" y="558"/>
                </a:cubicBezTo>
                <a:cubicBezTo>
                  <a:pt x="1141" y="508"/>
                  <a:pt x="1170" y="442"/>
                  <a:pt x="1173" y="371"/>
                </a:cubicBezTo>
                <a:cubicBezTo>
                  <a:pt x="1173" y="370"/>
                  <a:pt x="1173" y="369"/>
                  <a:pt x="1173" y="367"/>
                </a:cubicBezTo>
                <a:lnTo>
                  <a:pt x="1121" y="367"/>
                </a:lnTo>
                <a:lnTo>
                  <a:pt x="1075" y="367"/>
                </a:lnTo>
                <a:close/>
                <a:moveTo>
                  <a:pt x="1104" y="338"/>
                </a:moveTo>
                <a:lnTo>
                  <a:pt x="1104" y="338"/>
                </a:lnTo>
                <a:lnTo>
                  <a:pt x="1150" y="338"/>
                </a:lnTo>
                <a:lnTo>
                  <a:pt x="1171" y="318"/>
                </a:lnTo>
                <a:cubicBezTo>
                  <a:pt x="1169" y="305"/>
                  <a:pt x="1166" y="292"/>
                  <a:pt x="1163" y="279"/>
                </a:cubicBezTo>
                <a:lnTo>
                  <a:pt x="1104" y="338"/>
                </a:lnTo>
                <a:close/>
              </a:path>
            </a:pathLst>
          </a:custGeom>
          <a:solidFill>
            <a:schemeClr val="bg1"/>
          </a:solidFill>
          <a:ln w="0">
            <a:noFill/>
            <a:prstDash val="solid"/>
            <a:round/>
            <a:headEnd/>
            <a:tailEnd/>
          </a:ln>
        </p:spPr>
        <p:txBody>
          <a:bodyPr vert="horz" wrap="square" lIns="78203" tIns="39101" rIns="78203" bIns="39101" numCol="1" anchor="t" anchorCtr="0" compatLnSpc="1">
            <a:prstTxWarp prst="textNoShape">
              <a:avLst/>
            </a:prstTxWarp>
          </a:bodyPr>
          <a:lstStyle/>
          <a:p>
            <a:endParaRPr lang="en-US" sz="1539">
              <a:solidFill>
                <a:prstClr val="black"/>
              </a:solidFill>
              <a:latin typeface="Arial" panose="020B0604020202020204" pitchFamily="34" charset="0"/>
              <a:cs typeface="Arial" panose="020B0604020202020204" pitchFamily="34" charset="0"/>
            </a:endParaRPr>
          </a:p>
        </p:txBody>
      </p:sp>
      <p:sp>
        <p:nvSpPr>
          <p:cNvPr id="49" name="Freeform 15">
            <a:extLst>
              <a:ext uri="{FF2B5EF4-FFF2-40B4-BE49-F238E27FC236}">
                <a16:creationId xmlns:a16="http://schemas.microsoft.com/office/drawing/2014/main" id="{636AF1E8-5B0B-4309-BB46-C2955E3146EA}"/>
              </a:ext>
            </a:extLst>
          </p:cNvPr>
          <p:cNvSpPr>
            <a:spLocks noChangeAspect="1" noEditPoints="1"/>
          </p:cNvSpPr>
          <p:nvPr/>
        </p:nvSpPr>
        <p:spPr bwMode="auto">
          <a:xfrm>
            <a:off x="744063" y="1372209"/>
            <a:ext cx="376245" cy="483080"/>
          </a:xfrm>
          <a:custGeom>
            <a:avLst/>
            <a:gdLst>
              <a:gd name="T0" fmla="*/ 342 w 942"/>
              <a:gd name="T1" fmla="*/ 928 h 1209"/>
              <a:gd name="T2" fmla="*/ 350 w 942"/>
              <a:gd name="T3" fmla="*/ 919 h 1209"/>
              <a:gd name="T4" fmla="*/ 358 w 942"/>
              <a:gd name="T5" fmla="*/ 878 h 1209"/>
              <a:gd name="T6" fmla="*/ 323 w 942"/>
              <a:gd name="T7" fmla="*/ 863 h 1209"/>
              <a:gd name="T8" fmla="*/ 309 w 942"/>
              <a:gd name="T9" fmla="*/ 904 h 1209"/>
              <a:gd name="T10" fmla="*/ 340 w 942"/>
              <a:gd name="T11" fmla="*/ 928 h 1209"/>
              <a:gd name="T12" fmla="*/ 203 w 942"/>
              <a:gd name="T13" fmla="*/ 709 h 1209"/>
              <a:gd name="T14" fmla="*/ 218 w 942"/>
              <a:gd name="T15" fmla="*/ 677 h 1209"/>
              <a:gd name="T16" fmla="*/ 250 w 942"/>
              <a:gd name="T17" fmla="*/ 694 h 1209"/>
              <a:gd name="T18" fmla="*/ 321 w 942"/>
              <a:gd name="T19" fmla="*/ 696 h 1209"/>
              <a:gd name="T20" fmla="*/ 323 w 942"/>
              <a:gd name="T21" fmla="*/ 732 h 1209"/>
              <a:gd name="T22" fmla="*/ 793 w 942"/>
              <a:gd name="T23" fmla="*/ 532 h 1209"/>
              <a:gd name="T24" fmla="*/ 557 w 942"/>
              <a:gd name="T25" fmla="*/ 256 h 1209"/>
              <a:gd name="T26" fmla="*/ 283 w 942"/>
              <a:gd name="T27" fmla="*/ 435 h 1209"/>
              <a:gd name="T28" fmla="*/ 237 w 942"/>
              <a:gd name="T29" fmla="*/ 641 h 1209"/>
              <a:gd name="T30" fmla="*/ 170 w 942"/>
              <a:gd name="T31" fmla="*/ 703 h 1209"/>
              <a:gd name="T32" fmla="*/ 43 w 942"/>
              <a:gd name="T33" fmla="*/ 729 h 1209"/>
              <a:gd name="T34" fmla="*/ 71 w 942"/>
              <a:gd name="T35" fmla="*/ 833 h 1209"/>
              <a:gd name="T36" fmla="*/ 126 w 942"/>
              <a:gd name="T37" fmla="*/ 810 h 1209"/>
              <a:gd name="T38" fmla="*/ 173 w 942"/>
              <a:gd name="T39" fmla="*/ 825 h 1209"/>
              <a:gd name="T40" fmla="*/ 297 w 942"/>
              <a:gd name="T41" fmla="*/ 876 h 1209"/>
              <a:gd name="T42" fmla="*/ 328 w 942"/>
              <a:gd name="T43" fmla="*/ 847 h 1209"/>
              <a:gd name="T44" fmla="*/ 374 w 942"/>
              <a:gd name="T45" fmla="*/ 881 h 1209"/>
              <a:gd name="T46" fmla="*/ 373 w 942"/>
              <a:gd name="T47" fmla="*/ 890 h 1209"/>
              <a:gd name="T48" fmla="*/ 456 w 942"/>
              <a:gd name="T49" fmla="*/ 859 h 1209"/>
              <a:gd name="T50" fmla="*/ 427 w 942"/>
              <a:gd name="T51" fmla="*/ 752 h 1209"/>
              <a:gd name="T52" fmla="*/ 364 w 942"/>
              <a:gd name="T53" fmla="*/ 703 h 1209"/>
              <a:gd name="T54" fmla="*/ 340 w 942"/>
              <a:gd name="T55" fmla="*/ 659 h 1209"/>
              <a:gd name="T56" fmla="*/ 430 w 942"/>
              <a:gd name="T57" fmla="*/ 463 h 1209"/>
              <a:gd name="T58" fmla="*/ 430 w 942"/>
              <a:gd name="T59" fmla="*/ 736 h 1209"/>
              <a:gd name="T60" fmla="*/ 443 w 942"/>
              <a:gd name="T61" fmla="*/ 1014 h 1209"/>
              <a:gd name="T62" fmla="*/ 497 w 942"/>
              <a:gd name="T63" fmla="*/ 932 h 1209"/>
              <a:gd name="T64" fmla="*/ 687 w 942"/>
              <a:gd name="T65" fmla="*/ 1163 h 1209"/>
              <a:gd name="T66" fmla="*/ 615 w 942"/>
              <a:gd name="T67" fmla="*/ 604 h 1209"/>
              <a:gd name="T68" fmla="*/ 696 w 942"/>
              <a:gd name="T69" fmla="*/ 600 h 1209"/>
              <a:gd name="T70" fmla="*/ 922 w 942"/>
              <a:gd name="T71" fmla="*/ 731 h 1209"/>
              <a:gd name="T72" fmla="*/ 142 w 942"/>
              <a:gd name="T73" fmla="*/ 891 h 1209"/>
              <a:gd name="T74" fmla="*/ 154 w 942"/>
              <a:gd name="T75" fmla="*/ 874 h 1209"/>
              <a:gd name="T76" fmla="*/ 154 w 942"/>
              <a:gd name="T77" fmla="*/ 831 h 1209"/>
              <a:gd name="T78" fmla="*/ 118 w 942"/>
              <a:gd name="T79" fmla="*/ 833 h 1209"/>
              <a:gd name="T80" fmla="*/ 109 w 942"/>
              <a:gd name="T81" fmla="*/ 876 h 1209"/>
              <a:gd name="T82" fmla="*/ 646 w 942"/>
              <a:gd name="T83" fmla="*/ 237 h 1209"/>
              <a:gd name="T84" fmla="*/ 646 w 942"/>
              <a:gd name="T85" fmla="*/ 0 h 1209"/>
              <a:gd name="T86" fmla="*/ 368 w 942"/>
              <a:gd name="T87" fmla="*/ 1066 h 1209"/>
              <a:gd name="T88" fmla="*/ 231 w 942"/>
              <a:gd name="T89" fmla="*/ 1108 h 1209"/>
              <a:gd name="T90" fmla="*/ 416 w 942"/>
              <a:gd name="T91" fmla="*/ 1056 h 1209"/>
              <a:gd name="T92" fmla="*/ 410 w 942"/>
              <a:gd name="T93" fmla="*/ 922 h 1209"/>
              <a:gd name="T94" fmla="*/ 368 w 942"/>
              <a:gd name="T95" fmla="*/ 915 h 1209"/>
              <a:gd name="T96" fmla="*/ 337 w 942"/>
              <a:gd name="T97" fmla="*/ 944 h 1209"/>
              <a:gd name="T98" fmla="*/ 295 w 942"/>
              <a:gd name="T99" fmla="*/ 929 h 1209"/>
              <a:gd name="T100" fmla="*/ 170 w 942"/>
              <a:gd name="T101" fmla="*/ 878 h 1209"/>
              <a:gd name="T102" fmla="*/ 139 w 942"/>
              <a:gd name="T103" fmla="*/ 907 h 1209"/>
              <a:gd name="T104" fmla="*/ 93 w 942"/>
              <a:gd name="T105" fmla="*/ 873 h 1209"/>
              <a:gd name="T106" fmla="*/ 24 w 942"/>
              <a:gd name="T107" fmla="*/ 831 h 1209"/>
              <a:gd name="T108" fmla="*/ 278 w 942"/>
              <a:gd name="T109" fmla="*/ 1032 h 1209"/>
              <a:gd name="T110" fmla="*/ 427 w 942"/>
              <a:gd name="T111" fmla="*/ 101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42" h="1209">
                <a:moveTo>
                  <a:pt x="340" y="928"/>
                </a:moveTo>
                <a:lnTo>
                  <a:pt x="340" y="928"/>
                </a:lnTo>
                <a:cubicBezTo>
                  <a:pt x="341" y="928"/>
                  <a:pt x="341" y="928"/>
                  <a:pt x="342" y="928"/>
                </a:cubicBezTo>
                <a:cubicBezTo>
                  <a:pt x="343" y="928"/>
                  <a:pt x="344" y="928"/>
                  <a:pt x="345" y="927"/>
                </a:cubicBezTo>
                <a:cubicBezTo>
                  <a:pt x="347" y="926"/>
                  <a:pt x="349" y="924"/>
                  <a:pt x="350" y="921"/>
                </a:cubicBezTo>
                <a:lnTo>
                  <a:pt x="350" y="919"/>
                </a:lnTo>
                <a:lnTo>
                  <a:pt x="352" y="912"/>
                </a:lnTo>
                <a:lnTo>
                  <a:pt x="356" y="887"/>
                </a:lnTo>
                <a:lnTo>
                  <a:pt x="358" y="878"/>
                </a:lnTo>
                <a:cubicBezTo>
                  <a:pt x="359" y="874"/>
                  <a:pt x="356" y="869"/>
                  <a:pt x="351" y="868"/>
                </a:cubicBezTo>
                <a:lnTo>
                  <a:pt x="325" y="864"/>
                </a:lnTo>
                <a:cubicBezTo>
                  <a:pt x="325" y="863"/>
                  <a:pt x="324" y="863"/>
                  <a:pt x="323" y="863"/>
                </a:cubicBezTo>
                <a:cubicBezTo>
                  <a:pt x="320" y="863"/>
                  <a:pt x="316" y="866"/>
                  <a:pt x="315" y="870"/>
                </a:cubicBezTo>
                <a:lnTo>
                  <a:pt x="314" y="879"/>
                </a:lnTo>
                <a:lnTo>
                  <a:pt x="309" y="904"/>
                </a:lnTo>
                <a:lnTo>
                  <a:pt x="307" y="913"/>
                </a:lnTo>
                <a:cubicBezTo>
                  <a:pt x="306" y="918"/>
                  <a:pt x="309" y="922"/>
                  <a:pt x="314" y="923"/>
                </a:cubicBezTo>
                <a:lnTo>
                  <a:pt x="340" y="928"/>
                </a:lnTo>
                <a:close/>
                <a:moveTo>
                  <a:pt x="323" y="732"/>
                </a:moveTo>
                <a:lnTo>
                  <a:pt x="323" y="732"/>
                </a:lnTo>
                <a:lnTo>
                  <a:pt x="203" y="709"/>
                </a:lnTo>
                <a:lnTo>
                  <a:pt x="208" y="686"/>
                </a:lnTo>
                <a:cubicBezTo>
                  <a:pt x="208" y="683"/>
                  <a:pt x="210" y="680"/>
                  <a:pt x="213" y="678"/>
                </a:cubicBezTo>
                <a:cubicBezTo>
                  <a:pt x="215" y="677"/>
                  <a:pt x="216" y="677"/>
                  <a:pt x="218" y="677"/>
                </a:cubicBezTo>
                <a:cubicBezTo>
                  <a:pt x="223" y="677"/>
                  <a:pt x="228" y="678"/>
                  <a:pt x="231" y="679"/>
                </a:cubicBezTo>
                <a:cubicBezTo>
                  <a:pt x="234" y="680"/>
                  <a:pt x="238" y="682"/>
                  <a:pt x="242" y="683"/>
                </a:cubicBezTo>
                <a:cubicBezTo>
                  <a:pt x="244" y="687"/>
                  <a:pt x="247" y="691"/>
                  <a:pt x="250" y="694"/>
                </a:cubicBezTo>
                <a:cubicBezTo>
                  <a:pt x="256" y="700"/>
                  <a:pt x="265" y="705"/>
                  <a:pt x="274" y="708"/>
                </a:cubicBezTo>
                <a:cubicBezTo>
                  <a:pt x="288" y="711"/>
                  <a:pt x="301" y="709"/>
                  <a:pt x="312" y="703"/>
                </a:cubicBezTo>
                <a:cubicBezTo>
                  <a:pt x="315" y="701"/>
                  <a:pt x="318" y="699"/>
                  <a:pt x="321" y="696"/>
                </a:cubicBezTo>
                <a:cubicBezTo>
                  <a:pt x="323" y="697"/>
                  <a:pt x="325" y="698"/>
                  <a:pt x="326" y="699"/>
                </a:cubicBezTo>
                <a:cubicBezTo>
                  <a:pt x="327" y="702"/>
                  <a:pt x="328" y="705"/>
                  <a:pt x="328" y="709"/>
                </a:cubicBezTo>
                <a:lnTo>
                  <a:pt x="323" y="732"/>
                </a:lnTo>
                <a:close/>
                <a:moveTo>
                  <a:pt x="921" y="657"/>
                </a:moveTo>
                <a:lnTo>
                  <a:pt x="921" y="657"/>
                </a:lnTo>
                <a:lnTo>
                  <a:pt x="793" y="532"/>
                </a:lnTo>
                <a:lnTo>
                  <a:pt x="702" y="364"/>
                </a:lnTo>
                <a:cubicBezTo>
                  <a:pt x="681" y="328"/>
                  <a:pt x="671" y="297"/>
                  <a:pt x="613" y="275"/>
                </a:cubicBezTo>
                <a:cubicBezTo>
                  <a:pt x="613" y="275"/>
                  <a:pt x="585" y="266"/>
                  <a:pt x="557" y="256"/>
                </a:cubicBezTo>
                <a:cubicBezTo>
                  <a:pt x="529" y="246"/>
                  <a:pt x="481" y="248"/>
                  <a:pt x="442" y="284"/>
                </a:cubicBezTo>
                <a:cubicBezTo>
                  <a:pt x="403" y="320"/>
                  <a:pt x="286" y="433"/>
                  <a:pt x="286" y="433"/>
                </a:cubicBezTo>
                <a:lnTo>
                  <a:pt x="283" y="435"/>
                </a:lnTo>
                <a:cubicBezTo>
                  <a:pt x="275" y="442"/>
                  <a:pt x="269" y="453"/>
                  <a:pt x="267" y="464"/>
                </a:cubicBezTo>
                <a:lnTo>
                  <a:pt x="240" y="625"/>
                </a:lnTo>
                <a:lnTo>
                  <a:pt x="237" y="641"/>
                </a:lnTo>
                <a:cubicBezTo>
                  <a:pt x="221" y="642"/>
                  <a:pt x="206" y="645"/>
                  <a:pt x="191" y="650"/>
                </a:cubicBezTo>
                <a:cubicBezTo>
                  <a:pt x="184" y="652"/>
                  <a:pt x="178" y="660"/>
                  <a:pt x="177" y="668"/>
                </a:cubicBezTo>
                <a:lnTo>
                  <a:pt x="170" y="703"/>
                </a:lnTo>
                <a:lnTo>
                  <a:pt x="100" y="690"/>
                </a:lnTo>
                <a:cubicBezTo>
                  <a:pt x="97" y="689"/>
                  <a:pt x="94" y="689"/>
                  <a:pt x="91" y="689"/>
                </a:cubicBezTo>
                <a:cubicBezTo>
                  <a:pt x="68" y="689"/>
                  <a:pt x="47" y="705"/>
                  <a:pt x="43" y="729"/>
                </a:cubicBezTo>
                <a:lnTo>
                  <a:pt x="33" y="779"/>
                </a:lnTo>
                <a:lnTo>
                  <a:pt x="34" y="779"/>
                </a:lnTo>
                <a:cubicBezTo>
                  <a:pt x="29" y="804"/>
                  <a:pt x="46" y="829"/>
                  <a:pt x="71" y="833"/>
                </a:cubicBezTo>
                <a:lnTo>
                  <a:pt x="100" y="839"/>
                </a:lnTo>
                <a:lnTo>
                  <a:pt x="101" y="830"/>
                </a:lnTo>
                <a:cubicBezTo>
                  <a:pt x="104" y="818"/>
                  <a:pt x="114" y="810"/>
                  <a:pt x="126" y="810"/>
                </a:cubicBezTo>
                <a:cubicBezTo>
                  <a:pt x="127" y="810"/>
                  <a:pt x="129" y="810"/>
                  <a:pt x="130" y="810"/>
                </a:cubicBezTo>
                <a:lnTo>
                  <a:pt x="157" y="815"/>
                </a:lnTo>
                <a:cubicBezTo>
                  <a:pt x="163" y="816"/>
                  <a:pt x="169" y="820"/>
                  <a:pt x="173" y="825"/>
                </a:cubicBezTo>
                <a:cubicBezTo>
                  <a:pt x="176" y="831"/>
                  <a:pt x="178" y="837"/>
                  <a:pt x="177" y="844"/>
                </a:cubicBezTo>
                <a:lnTo>
                  <a:pt x="175" y="853"/>
                </a:lnTo>
                <a:lnTo>
                  <a:pt x="297" y="876"/>
                </a:lnTo>
                <a:lnTo>
                  <a:pt x="299" y="867"/>
                </a:lnTo>
                <a:cubicBezTo>
                  <a:pt x="301" y="855"/>
                  <a:pt x="312" y="847"/>
                  <a:pt x="323" y="847"/>
                </a:cubicBezTo>
                <a:cubicBezTo>
                  <a:pt x="325" y="847"/>
                  <a:pt x="327" y="847"/>
                  <a:pt x="328" y="847"/>
                </a:cubicBezTo>
                <a:lnTo>
                  <a:pt x="354" y="852"/>
                </a:lnTo>
                <a:cubicBezTo>
                  <a:pt x="361" y="853"/>
                  <a:pt x="366" y="857"/>
                  <a:pt x="370" y="862"/>
                </a:cubicBezTo>
                <a:cubicBezTo>
                  <a:pt x="374" y="867"/>
                  <a:pt x="376" y="874"/>
                  <a:pt x="374" y="881"/>
                </a:cubicBezTo>
                <a:cubicBezTo>
                  <a:pt x="374" y="881"/>
                  <a:pt x="374" y="881"/>
                  <a:pt x="374" y="881"/>
                </a:cubicBezTo>
                <a:lnTo>
                  <a:pt x="374" y="882"/>
                </a:lnTo>
                <a:lnTo>
                  <a:pt x="373" y="890"/>
                </a:lnTo>
                <a:lnTo>
                  <a:pt x="401" y="896"/>
                </a:lnTo>
                <a:cubicBezTo>
                  <a:pt x="413" y="898"/>
                  <a:pt x="426" y="896"/>
                  <a:pt x="436" y="888"/>
                </a:cubicBezTo>
                <a:cubicBezTo>
                  <a:pt x="446" y="881"/>
                  <a:pt x="453" y="871"/>
                  <a:pt x="456" y="859"/>
                </a:cubicBezTo>
                <a:lnTo>
                  <a:pt x="456" y="859"/>
                </a:lnTo>
                <a:lnTo>
                  <a:pt x="466" y="808"/>
                </a:lnTo>
                <a:cubicBezTo>
                  <a:pt x="471" y="782"/>
                  <a:pt x="453" y="757"/>
                  <a:pt x="427" y="752"/>
                </a:cubicBezTo>
                <a:lnTo>
                  <a:pt x="384" y="744"/>
                </a:lnTo>
                <a:lnTo>
                  <a:pt x="357" y="738"/>
                </a:lnTo>
                <a:lnTo>
                  <a:pt x="364" y="703"/>
                </a:lnTo>
                <a:cubicBezTo>
                  <a:pt x="365" y="696"/>
                  <a:pt x="362" y="686"/>
                  <a:pt x="357" y="681"/>
                </a:cubicBezTo>
                <a:cubicBezTo>
                  <a:pt x="351" y="676"/>
                  <a:pt x="344" y="672"/>
                  <a:pt x="338" y="668"/>
                </a:cubicBezTo>
                <a:lnTo>
                  <a:pt x="340" y="659"/>
                </a:lnTo>
                <a:lnTo>
                  <a:pt x="342" y="651"/>
                </a:lnTo>
                <a:lnTo>
                  <a:pt x="377" y="509"/>
                </a:lnTo>
                <a:lnTo>
                  <a:pt x="430" y="463"/>
                </a:lnTo>
                <a:lnTo>
                  <a:pt x="398" y="633"/>
                </a:lnTo>
                <a:lnTo>
                  <a:pt x="386" y="727"/>
                </a:lnTo>
                <a:lnTo>
                  <a:pt x="430" y="736"/>
                </a:lnTo>
                <a:cubicBezTo>
                  <a:pt x="447" y="739"/>
                  <a:pt x="462" y="748"/>
                  <a:pt x="472" y="763"/>
                </a:cubicBezTo>
                <a:cubicBezTo>
                  <a:pt x="481" y="777"/>
                  <a:pt x="485" y="794"/>
                  <a:pt x="482" y="812"/>
                </a:cubicBezTo>
                <a:lnTo>
                  <a:pt x="443" y="1014"/>
                </a:lnTo>
                <a:cubicBezTo>
                  <a:pt x="443" y="1016"/>
                  <a:pt x="443" y="1017"/>
                  <a:pt x="442" y="1019"/>
                </a:cubicBezTo>
                <a:lnTo>
                  <a:pt x="487" y="956"/>
                </a:lnTo>
                <a:cubicBezTo>
                  <a:pt x="492" y="949"/>
                  <a:pt x="495" y="941"/>
                  <a:pt x="497" y="932"/>
                </a:cubicBezTo>
                <a:lnTo>
                  <a:pt x="498" y="928"/>
                </a:lnTo>
                <a:lnTo>
                  <a:pt x="525" y="778"/>
                </a:lnTo>
                <a:lnTo>
                  <a:pt x="687" y="1163"/>
                </a:lnTo>
                <a:cubicBezTo>
                  <a:pt x="700" y="1192"/>
                  <a:pt x="733" y="1207"/>
                  <a:pt x="763" y="1196"/>
                </a:cubicBezTo>
                <a:cubicBezTo>
                  <a:pt x="795" y="1185"/>
                  <a:pt x="811" y="1151"/>
                  <a:pt x="800" y="1119"/>
                </a:cubicBezTo>
                <a:lnTo>
                  <a:pt x="615" y="604"/>
                </a:lnTo>
                <a:lnTo>
                  <a:pt x="641" y="509"/>
                </a:lnTo>
                <a:lnTo>
                  <a:pt x="694" y="597"/>
                </a:lnTo>
                <a:lnTo>
                  <a:pt x="696" y="600"/>
                </a:lnTo>
                <a:cubicBezTo>
                  <a:pt x="699" y="604"/>
                  <a:pt x="702" y="608"/>
                  <a:pt x="706" y="611"/>
                </a:cubicBezTo>
                <a:lnTo>
                  <a:pt x="851" y="734"/>
                </a:lnTo>
                <a:cubicBezTo>
                  <a:pt x="872" y="752"/>
                  <a:pt x="903" y="750"/>
                  <a:pt x="922" y="731"/>
                </a:cubicBezTo>
                <a:cubicBezTo>
                  <a:pt x="942" y="710"/>
                  <a:pt x="942" y="677"/>
                  <a:pt x="921" y="657"/>
                </a:cubicBezTo>
                <a:close/>
                <a:moveTo>
                  <a:pt x="142" y="891"/>
                </a:moveTo>
                <a:lnTo>
                  <a:pt x="142" y="891"/>
                </a:lnTo>
                <a:cubicBezTo>
                  <a:pt x="143" y="891"/>
                  <a:pt x="144" y="891"/>
                  <a:pt x="144" y="891"/>
                </a:cubicBezTo>
                <a:cubicBezTo>
                  <a:pt x="148" y="891"/>
                  <a:pt x="152" y="888"/>
                  <a:pt x="152" y="884"/>
                </a:cubicBezTo>
                <a:lnTo>
                  <a:pt x="154" y="874"/>
                </a:lnTo>
                <a:lnTo>
                  <a:pt x="159" y="850"/>
                </a:lnTo>
                <a:lnTo>
                  <a:pt x="160" y="841"/>
                </a:lnTo>
                <a:cubicBezTo>
                  <a:pt x="161" y="836"/>
                  <a:pt x="158" y="832"/>
                  <a:pt x="154" y="831"/>
                </a:cubicBezTo>
                <a:lnTo>
                  <a:pt x="127" y="826"/>
                </a:lnTo>
                <a:cubicBezTo>
                  <a:pt x="127" y="826"/>
                  <a:pt x="126" y="826"/>
                  <a:pt x="126" y="826"/>
                </a:cubicBezTo>
                <a:cubicBezTo>
                  <a:pt x="122" y="826"/>
                  <a:pt x="118" y="829"/>
                  <a:pt x="118" y="833"/>
                </a:cubicBezTo>
                <a:lnTo>
                  <a:pt x="116" y="842"/>
                </a:lnTo>
                <a:lnTo>
                  <a:pt x="111" y="866"/>
                </a:lnTo>
                <a:lnTo>
                  <a:pt x="109" y="876"/>
                </a:lnTo>
                <a:cubicBezTo>
                  <a:pt x="109" y="880"/>
                  <a:pt x="112" y="885"/>
                  <a:pt x="116" y="886"/>
                </a:cubicBezTo>
                <a:lnTo>
                  <a:pt x="142" y="891"/>
                </a:lnTo>
                <a:close/>
                <a:moveTo>
                  <a:pt x="646" y="237"/>
                </a:moveTo>
                <a:lnTo>
                  <a:pt x="646" y="237"/>
                </a:lnTo>
                <a:cubicBezTo>
                  <a:pt x="712" y="237"/>
                  <a:pt x="765" y="184"/>
                  <a:pt x="765" y="118"/>
                </a:cubicBezTo>
                <a:cubicBezTo>
                  <a:pt x="765" y="52"/>
                  <a:pt x="712" y="0"/>
                  <a:pt x="646" y="0"/>
                </a:cubicBezTo>
                <a:cubicBezTo>
                  <a:pt x="580" y="0"/>
                  <a:pt x="527" y="52"/>
                  <a:pt x="527" y="118"/>
                </a:cubicBezTo>
                <a:cubicBezTo>
                  <a:pt x="527" y="184"/>
                  <a:pt x="580" y="237"/>
                  <a:pt x="646" y="237"/>
                </a:cubicBezTo>
                <a:close/>
                <a:moveTo>
                  <a:pt x="368" y="1066"/>
                </a:moveTo>
                <a:lnTo>
                  <a:pt x="368" y="1066"/>
                </a:lnTo>
                <a:lnTo>
                  <a:pt x="269" y="1047"/>
                </a:lnTo>
                <a:lnTo>
                  <a:pt x="231" y="1108"/>
                </a:lnTo>
                <a:cubicBezTo>
                  <a:pt x="214" y="1135"/>
                  <a:pt x="220" y="1171"/>
                  <a:pt x="247" y="1190"/>
                </a:cubicBezTo>
                <a:cubicBezTo>
                  <a:pt x="274" y="1209"/>
                  <a:pt x="312" y="1203"/>
                  <a:pt x="331" y="1175"/>
                </a:cubicBezTo>
                <a:lnTo>
                  <a:pt x="416" y="1056"/>
                </a:lnTo>
                <a:cubicBezTo>
                  <a:pt x="406" y="1063"/>
                  <a:pt x="393" y="1067"/>
                  <a:pt x="380" y="1067"/>
                </a:cubicBezTo>
                <a:cubicBezTo>
                  <a:pt x="376" y="1067"/>
                  <a:pt x="372" y="1067"/>
                  <a:pt x="368" y="1066"/>
                </a:cubicBezTo>
                <a:close/>
                <a:moveTo>
                  <a:pt x="410" y="922"/>
                </a:moveTo>
                <a:lnTo>
                  <a:pt x="410" y="922"/>
                </a:lnTo>
                <a:cubicBezTo>
                  <a:pt x="406" y="922"/>
                  <a:pt x="401" y="921"/>
                  <a:pt x="396" y="920"/>
                </a:cubicBezTo>
                <a:lnTo>
                  <a:pt x="368" y="915"/>
                </a:lnTo>
                <a:lnTo>
                  <a:pt x="366" y="924"/>
                </a:lnTo>
                <a:cubicBezTo>
                  <a:pt x="364" y="936"/>
                  <a:pt x="354" y="945"/>
                  <a:pt x="342" y="945"/>
                </a:cubicBezTo>
                <a:cubicBezTo>
                  <a:pt x="340" y="945"/>
                  <a:pt x="339" y="945"/>
                  <a:pt x="337" y="944"/>
                </a:cubicBezTo>
                <a:lnTo>
                  <a:pt x="335" y="944"/>
                </a:lnTo>
                <a:lnTo>
                  <a:pt x="311" y="939"/>
                </a:lnTo>
                <a:cubicBezTo>
                  <a:pt x="304" y="938"/>
                  <a:pt x="299" y="934"/>
                  <a:pt x="295" y="929"/>
                </a:cubicBezTo>
                <a:cubicBezTo>
                  <a:pt x="291" y="923"/>
                  <a:pt x="290" y="917"/>
                  <a:pt x="291" y="910"/>
                </a:cubicBezTo>
                <a:lnTo>
                  <a:pt x="293" y="901"/>
                </a:lnTo>
                <a:lnTo>
                  <a:pt x="170" y="878"/>
                </a:lnTo>
                <a:lnTo>
                  <a:pt x="168" y="887"/>
                </a:lnTo>
                <a:cubicBezTo>
                  <a:pt x="166" y="899"/>
                  <a:pt x="156" y="907"/>
                  <a:pt x="144" y="907"/>
                </a:cubicBezTo>
                <a:cubicBezTo>
                  <a:pt x="143" y="907"/>
                  <a:pt x="141" y="907"/>
                  <a:pt x="139" y="907"/>
                </a:cubicBezTo>
                <a:lnTo>
                  <a:pt x="113" y="902"/>
                </a:lnTo>
                <a:cubicBezTo>
                  <a:pt x="107" y="901"/>
                  <a:pt x="101" y="897"/>
                  <a:pt x="97" y="891"/>
                </a:cubicBezTo>
                <a:cubicBezTo>
                  <a:pt x="93" y="886"/>
                  <a:pt x="92" y="879"/>
                  <a:pt x="93" y="873"/>
                </a:cubicBezTo>
                <a:lnTo>
                  <a:pt x="95" y="863"/>
                </a:lnTo>
                <a:lnTo>
                  <a:pt x="66" y="858"/>
                </a:lnTo>
                <a:cubicBezTo>
                  <a:pt x="49" y="855"/>
                  <a:pt x="34" y="845"/>
                  <a:pt x="24" y="831"/>
                </a:cubicBezTo>
                <a:lnTo>
                  <a:pt x="5" y="931"/>
                </a:lnTo>
                <a:cubicBezTo>
                  <a:pt x="0" y="958"/>
                  <a:pt x="17" y="983"/>
                  <a:pt x="43" y="988"/>
                </a:cubicBezTo>
                <a:lnTo>
                  <a:pt x="278" y="1032"/>
                </a:lnTo>
                <a:lnTo>
                  <a:pt x="371" y="1050"/>
                </a:lnTo>
                <a:cubicBezTo>
                  <a:pt x="374" y="1050"/>
                  <a:pt x="377" y="1051"/>
                  <a:pt x="380" y="1051"/>
                </a:cubicBezTo>
                <a:cubicBezTo>
                  <a:pt x="403" y="1051"/>
                  <a:pt x="423" y="1035"/>
                  <a:pt x="427" y="1011"/>
                </a:cubicBezTo>
                <a:lnTo>
                  <a:pt x="446" y="911"/>
                </a:lnTo>
                <a:cubicBezTo>
                  <a:pt x="435" y="918"/>
                  <a:pt x="423" y="922"/>
                  <a:pt x="410" y="922"/>
                </a:cubicBezTo>
                <a:close/>
              </a:path>
            </a:pathLst>
          </a:custGeom>
          <a:solidFill>
            <a:schemeClr val="bg1"/>
          </a:solidFill>
          <a:ln w="0">
            <a:noFill/>
            <a:prstDash val="solid"/>
            <a:round/>
            <a:headEnd/>
            <a:tailEnd/>
          </a:ln>
        </p:spPr>
        <p:txBody>
          <a:bodyPr vert="horz" wrap="square" lIns="78203" tIns="39101" rIns="78203" bIns="39101" numCol="1" anchor="t" anchorCtr="0" compatLnSpc="1">
            <a:prstTxWarp prst="textNoShape">
              <a:avLst/>
            </a:prstTxWarp>
          </a:bodyPr>
          <a:lstStyle/>
          <a:p>
            <a:endParaRPr lang="en-US" sz="1539">
              <a:solidFill>
                <a:prstClr val="black"/>
              </a:solidFill>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D5811DBC-83F0-4AF6-BEF6-5AC3FCADA72D}"/>
              </a:ext>
            </a:extLst>
          </p:cNvPr>
          <p:cNvSpPr/>
          <p:nvPr/>
        </p:nvSpPr>
        <p:spPr>
          <a:xfrm>
            <a:off x="1691680" y="4941168"/>
            <a:ext cx="5307890" cy="561175"/>
          </a:xfrm>
          <a:prstGeom prst="rect">
            <a:avLst/>
          </a:prstGeom>
          <a:solidFill>
            <a:schemeClr val="bg1"/>
          </a:solidFill>
          <a:ln w="3175">
            <a:solidFill>
              <a:srgbClr val="B73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Une très bonne connaissance de votre territoire : précédent SDUS / PDALHPD / SI MDPH/ Réponse Accompagnée Pour Tous…</a:t>
            </a:r>
          </a:p>
        </p:txBody>
      </p:sp>
      <p:sp>
        <p:nvSpPr>
          <p:cNvPr id="30" name="Rectangle 29">
            <a:extLst>
              <a:ext uri="{FF2B5EF4-FFF2-40B4-BE49-F238E27FC236}">
                <a16:creationId xmlns:a16="http://schemas.microsoft.com/office/drawing/2014/main" id="{C08C24D2-1E52-42A4-9172-B8BBE2AC4C39}"/>
              </a:ext>
            </a:extLst>
          </p:cNvPr>
          <p:cNvSpPr/>
          <p:nvPr/>
        </p:nvSpPr>
        <p:spPr>
          <a:xfrm>
            <a:off x="1691679" y="5608629"/>
            <a:ext cx="5307890" cy="561175"/>
          </a:xfrm>
          <a:prstGeom prst="rect">
            <a:avLst/>
          </a:prstGeom>
          <a:solidFill>
            <a:schemeClr val="bg1"/>
          </a:solidFill>
          <a:ln w="3175">
            <a:solidFill>
              <a:srgbClr val="B73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En parallèle, réalisation du schéma unique des solidarités</a:t>
            </a:r>
          </a:p>
        </p:txBody>
      </p:sp>
      <p:sp>
        <p:nvSpPr>
          <p:cNvPr id="31" name="Titre 1">
            <a:extLst>
              <a:ext uri="{FF2B5EF4-FFF2-40B4-BE49-F238E27FC236}">
                <a16:creationId xmlns:a16="http://schemas.microsoft.com/office/drawing/2014/main" id="{1EB3EED4-800E-41F9-99FF-90D45B3659D6}"/>
              </a:ext>
            </a:extLst>
          </p:cNvPr>
          <p:cNvSpPr>
            <a:spLocks noGrp="1"/>
          </p:cNvSpPr>
          <p:nvPr>
            <p:ph type="title"/>
          </p:nvPr>
        </p:nvSpPr>
        <p:spPr>
          <a:xfrm>
            <a:off x="457200" y="4431"/>
            <a:ext cx="8229600" cy="1143000"/>
          </a:xfrm>
        </p:spPr>
        <p:txBody>
          <a:bodyPr/>
          <a:lstStyle/>
          <a:p>
            <a:r>
              <a:rPr lang="fr-FR" sz="2800" b="1" dirty="0">
                <a:cs typeface="Arial" panose="020B0604020202020204" pitchFamily="34" charset="0"/>
              </a:rPr>
              <a:t>Qui sommes-nous ?</a:t>
            </a:r>
          </a:p>
        </p:txBody>
      </p:sp>
    </p:spTree>
    <p:extLst>
      <p:ext uri="{BB962C8B-B14F-4D97-AF65-F5344CB8AC3E}">
        <p14:creationId xmlns:p14="http://schemas.microsoft.com/office/powerpoint/2010/main" val="35462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31"/>
            <a:ext cx="8229600" cy="1143000"/>
          </a:xfrm>
        </p:spPr>
        <p:txBody>
          <a:bodyPr/>
          <a:lstStyle/>
          <a:p>
            <a:r>
              <a:rPr lang="fr-FR" sz="2800" b="1" dirty="0">
                <a:cs typeface="Arial" panose="020B0604020202020204" pitchFamily="34" charset="0"/>
              </a:rPr>
              <a:t>L’équipe qui vous est proposée</a:t>
            </a:r>
          </a:p>
        </p:txBody>
      </p:sp>
      <p:sp>
        <p:nvSpPr>
          <p:cNvPr id="25" name="Rectangle 24">
            <a:extLst>
              <a:ext uri="{FF2B5EF4-FFF2-40B4-BE49-F238E27FC236}">
                <a16:creationId xmlns:a16="http://schemas.microsoft.com/office/drawing/2014/main" id="{007290A2-230A-4A3F-A9EC-E77F8674D103}"/>
              </a:ext>
            </a:extLst>
          </p:cNvPr>
          <p:cNvSpPr/>
          <p:nvPr/>
        </p:nvSpPr>
        <p:spPr>
          <a:xfrm>
            <a:off x="541149" y="4393032"/>
            <a:ext cx="1151752" cy="154027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latin typeface="Univers 45 Light" pitchFamily="2" charset="0"/>
              </a:rPr>
              <a:t>Directrice de mission – interlocutrice de proximité privilégiée</a:t>
            </a:r>
          </a:p>
        </p:txBody>
      </p:sp>
      <p:sp>
        <p:nvSpPr>
          <p:cNvPr id="26" name="Rectangle 25">
            <a:extLst>
              <a:ext uri="{FF2B5EF4-FFF2-40B4-BE49-F238E27FC236}">
                <a16:creationId xmlns:a16="http://schemas.microsoft.com/office/drawing/2014/main" id="{73436607-1F97-44C7-9976-BDBFA29AA420}"/>
              </a:ext>
            </a:extLst>
          </p:cNvPr>
          <p:cNvSpPr/>
          <p:nvPr/>
        </p:nvSpPr>
        <p:spPr>
          <a:xfrm>
            <a:off x="1802785" y="4393032"/>
            <a:ext cx="6563365" cy="1540272"/>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tx1"/>
                </a:solidFill>
                <a:latin typeface="Univers 45 Light" pitchFamily="2" charset="0"/>
                <a:cs typeface="Calibri Light" panose="020F0302020204030204" pitchFamily="34" charset="0"/>
              </a:rPr>
              <a:t>Caroline JAILLET</a:t>
            </a:r>
          </a:p>
          <a:p>
            <a:pPr algn="ctr"/>
            <a:r>
              <a:rPr lang="fr-FR" sz="1200" dirty="0">
                <a:solidFill>
                  <a:schemeClr val="tx1"/>
                </a:solidFill>
                <a:latin typeface="Univers 45 Light" pitchFamily="2" charset="0"/>
                <a:cs typeface="Calibri Light" panose="020F0302020204030204" pitchFamily="34" charset="0"/>
              </a:rPr>
              <a:t>Senior Manager - ENEIS by KPMG, Grenoble </a:t>
            </a:r>
          </a:p>
          <a:p>
            <a:pPr algn="ctr"/>
            <a:r>
              <a:rPr lang="fr-FR" sz="1200" i="1" u="sng" dirty="0">
                <a:solidFill>
                  <a:schemeClr val="tx1"/>
                </a:solidFill>
                <a:latin typeface="Univers 45 Light" pitchFamily="2" charset="0"/>
                <a:cs typeface="Calibri Light" panose="020F0302020204030204" pitchFamily="34" charset="0"/>
              </a:rPr>
              <a:t>Spécialités</a:t>
            </a:r>
            <a:r>
              <a:rPr lang="fr-FR" sz="1200" i="1" dirty="0">
                <a:solidFill>
                  <a:schemeClr val="tx1"/>
                </a:solidFill>
                <a:latin typeface="Univers 45 Light" pitchFamily="2" charset="0"/>
                <a:cs typeface="Calibri Light" panose="020F0302020204030204" pitchFamily="34" charset="0"/>
              </a:rPr>
              <a:t> : politiques publiques, développement local,  concertation locale et innovante</a:t>
            </a:r>
          </a:p>
          <a:p>
            <a:pPr algn="ctr"/>
            <a:r>
              <a:rPr lang="fr-FR" sz="1200" dirty="0">
                <a:solidFill>
                  <a:schemeClr val="tx1"/>
                </a:solidFill>
                <a:latin typeface="Univers 45 Light" pitchFamily="2" charset="0"/>
                <a:cs typeface="Calibri Light" panose="020F0302020204030204" pitchFamily="34" charset="0"/>
              </a:rPr>
              <a:t>Caroline JAILLET sera chargée de la coordination de l’équipe et du pilotage de l’étude. Elle animera les réunions du comité de pilotage, conduira les entretiens stratégiques et supervisera la rédaction des livrables. </a:t>
            </a:r>
          </a:p>
          <a:p>
            <a:pPr algn="ctr"/>
            <a:r>
              <a:rPr lang="fr-FR" sz="1200" b="1" dirty="0">
                <a:solidFill>
                  <a:schemeClr val="tx1"/>
                </a:solidFill>
                <a:latin typeface="Univers 45 Light" pitchFamily="2" charset="0"/>
                <a:cs typeface="Calibri Light" panose="020F0302020204030204" pitchFamily="34" charset="0"/>
              </a:rPr>
              <a:t>Votre interlocutrice privilégiée. </a:t>
            </a:r>
            <a:endParaRPr lang="fr-FR" sz="1200" b="1" i="1" dirty="0">
              <a:solidFill>
                <a:schemeClr val="tx1"/>
              </a:solidFill>
              <a:latin typeface="Univers 45 Light" pitchFamily="2" charset="0"/>
            </a:endParaRPr>
          </a:p>
        </p:txBody>
      </p:sp>
      <p:sp>
        <p:nvSpPr>
          <p:cNvPr id="30" name="Rectangle 29">
            <a:extLst>
              <a:ext uri="{FF2B5EF4-FFF2-40B4-BE49-F238E27FC236}">
                <a16:creationId xmlns:a16="http://schemas.microsoft.com/office/drawing/2014/main" id="{65F9AA7F-551E-47B0-AB9C-0BB19E18AE19}"/>
              </a:ext>
            </a:extLst>
          </p:cNvPr>
          <p:cNvSpPr/>
          <p:nvPr/>
        </p:nvSpPr>
        <p:spPr>
          <a:xfrm>
            <a:off x="6189455" y="1340768"/>
            <a:ext cx="2161393" cy="2897506"/>
          </a:xfrm>
          <a:prstGeom prst="rect">
            <a:avLst/>
          </a:prstGeom>
          <a:solidFill>
            <a:schemeClr val="bg1">
              <a:lumMod val="85000"/>
            </a:schemeClr>
          </a:solidFill>
          <a:ln w="12700">
            <a:solidFill>
              <a:srgbClr val="B73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tx1"/>
                </a:solidFill>
                <a:latin typeface="Univers 45 Light" pitchFamily="2" charset="0"/>
              </a:rPr>
              <a:t>Philippe Emmanuel GOUSSARD</a:t>
            </a:r>
          </a:p>
          <a:p>
            <a:pPr algn="ctr"/>
            <a:r>
              <a:rPr lang="fr-FR" sz="1200" i="1" dirty="0">
                <a:solidFill>
                  <a:schemeClr val="tx1"/>
                </a:solidFill>
                <a:latin typeface="Univers 45 Light" pitchFamily="2" charset="0"/>
              </a:rPr>
              <a:t>Directeur - ENEIS by KPMG</a:t>
            </a:r>
          </a:p>
          <a:p>
            <a:pPr algn="ctr"/>
            <a:endParaRPr lang="fr-FR" sz="1200" i="1" dirty="0">
              <a:solidFill>
                <a:schemeClr val="tx1"/>
              </a:solidFill>
              <a:latin typeface="Univers 45 Light" pitchFamily="2" charset="0"/>
            </a:endParaRPr>
          </a:p>
          <a:p>
            <a:pPr algn="ctr"/>
            <a:r>
              <a:rPr lang="fr-FR" sz="1200" i="1" u="sng" dirty="0">
                <a:solidFill>
                  <a:schemeClr val="tx1"/>
                </a:solidFill>
                <a:latin typeface="Univers 45 Light" pitchFamily="2" charset="0"/>
              </a:rPr>
              <a:t>Spécialités</a:t>
            </a:r>
            <a:r>
              <a:rPr lang="fr-FR" sz="1200" i="1" dirty="0">
                <a:solidFill>
                  <a:schemeClr val="tx1"/>
                </a:solidFill>
                <a:latin typeface="Univers 45 Light" pitchFamily="2" charset="0"/>
              </a:rPr>
              <a:t> : politiques culturelles, dispositif d’action publique , accompagnement au changement des organisations</a:t>
            </a:r>
          </a:p>
          <a:p>
            <a:pPr algn="ctr"/>
            <a:endParaRPr lang="fr-FR" sz="1200" i="1" dirty="0">
              <a:solidFill>
                <a:schemeClr val="tx1"/>
              </a:solidFill>
              <a:latin typeface="Univers 45 Light" pitchFamily="2" charset="0"/>
            </a:endParaRPr>
          </a:p>
          <a:p>
            <a:pPr algn="ctr"/>
            <a:r>
              <a:rPr lang="fr-FR" sz="1200" dirty="0">
                <a:solidFill>
                  <a:schemeClr val="tx1"/>
                </a:solidFill>
                <a:latin typeface="Univers 45 Light" pitchFamily="2" charset="0"/>
                <a:cs typeface="Calibri Light" panose="020F0302020204030204" pitchFamily="34" charset="0"/>
              </a:rPr>
              <a:t>Il sera </a:t>
            </a:r>
            <a:r>
              <a:rPr lang="fr-FR" sz="1200" b="1" dirty="0">
                <a:solidFill>
                  <a:schemeClr val="tx1"/>
                </a:solidFill>
                <a:latin typeface="Univers 45 Light" pitchFamily="2" charset="0"/>
                <a:cs typeface="Calibri Light" panose="020F0302020204030204" pitchFamily="34" charset="0"/>
              </a:rPr>
              <a:t>mobilisé en tant qu’expert</a:t>
            </a:r>
            <a:r>
              <a:rPr lang="fr-FR" sz="1200" dirty="0">
                <a:solidFill>
                  <a:schemeClr val="tx1"/>
                </a:solidFill>
                <a:latin typeface="Univers 45 Light" pitchFamily="2" charset="0"/>
                <a:cs typeface="Calibri Light" panose="020F0302020204030204" pitchFamily="34" charset="0"/>
              </a:rPr>
              <a:t> sur des étapes de production ou d’appui à la décision.</a:t>
            </a:r>
            <a:endParaRPr lang="fr-FR" sz="1200" i="1" dirty="0">
              <a:solidFill>
                <a:schemeClr val="tx1"/>
              </a:solidFill>
              <a:latin typeface="Univers 45 Light" pitchFamily="2" charset="0"/>
            </a:endParaRPr>
          </a:p>
        </p:txBody>
      </p:sp>
      <p:sp>
        <p:nvSpPr>
          <p:cNvPr id="32" name="Rectangle 31">
            <a:extLst>
              <a:ext uri="{FF2B5EF4-FFF2-40B4-BE49-F238E27FC236}">
                <a16:creationId xmlns:a16="http://schemas.microsoft.com/office/drawing/2014/main" id="{A5E1448B-932B-45E0-9FA9-C05740115B81}"/>
              </a:ext>
            </a:extLst>
          </p:cNvPr>
          <p:cNvSpPr/>
          <p:nvPr/>
        </p:nvSpPr>
        <p:spPr>
          <a:xfrm>
            <a:off x="3995936" y="1340768"/>
            <a:ext cx="2161393" cy="2897506"/>
          </a:xfrm>
          <a:prstGeom prst="rect">
            <a:avLst/>
          </a:prstGeom>
          <a:noFill/>
          <a:ln w="12700">
            <a:solidFill>
              <a:srgbClr val="B73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tx1"/>
                </a:solidFill>
                <a:latin typeface="Univers 45 Light" pitchFamily="2" charset="0"/>
              </a:rPr>
              <a:t>Emmanuelle DORMOY </a:t>
            </a:r>
          </a:p>
          <a:p>
            <a:pPr algn="ctr"/>
            <a:r>
              <a:rPr lang="fr-FR" sz="1200" i="1" dirty="0">
                <a:solidFill>
                  <a:schemeClr val="tx1"/>
                </a:solidFill>
                <a:latin typeface="Univers 45 Light" pitchFamily="2" charset="0"/>
              </a:rPr>
              <a:t>Consultante partenaire </a:t>
            </a:r>
            <a:endParaRPr lang="fr-FR" sz="1200" b="1" dirty="0">
              <a:solidFill>
                <a:schemeClr val="tx1"/>
              </a:solidFill>
              <a:latin typeface="Univers 45 Light" pitchFamily="2" charset="0"/>
            </a:endParaRPr>
          </a:p>
          <a:p>
            <a:pPr algn="ctr"/>
            <a:r>
              <a:rPr lang="fr-FR" sz="1200" i="1" u="sng" dirty="0">
                <a:solidFill>
                  <a:schemeClr val="tx1"/>
                </a:solidFill>
                <a:latin typeface="Univers 45 Light" pitchFamily="2" charset="0"/>
              </a:rPr>
              <a:t>Spécialités</a:t>
            </a:r>
            <a:r>
              <a:rPr lang="fr-FR" sz="1200" i="1" dirty="0">
                <a:solidFill>
                  <a:schemeClr val="tx1"/>
                </a:solidFill>
                <a:latin typeface="Univers 45 Light" pitchFamily="2" charset="0"/>
              </a:rPr>
              <a:t> : concertation, politique culturelles, enseignements artistiques, élaboration de projets d’établissements culturels</a:t>
            </a:r>
          </a:p>
          <a:p>
            <a:pPr algn="ctr"/>
            <a:r>
              <a:rPr lang="fr-FR" sz="1200" i="1" dirty="0">
                <a:solidFill>
                  <a:schemeClr val="tx1"/>
                </a:solidFill>
                <a:latin typeface="Univers 45 Light" pitchFamily="2" charset="0"/>
              </a:rPr>
              <a:t> </a:t>
            </a:r>
            <a:r>
              <a:rPr lang="fr-FR" sz="1200" dirty="0">
                <a:solidFill>
                  <a:schemeClr val="tx1"/>
                </a:solidFill>
                <a:latin typeface="Univers 45 Light" pitchFamily="2" charset="0"/>
                <a:cs typeface="Calibri Light" panose="020F0302020204030204" pitchFamily="34" charset="0"/>
              </a:rPr>
              <a:t>Elle sera mobilisée pour définir des modalités d’animation des temps forts de la concertation. Elle réalisera les entretiens partenariaux. </a:t>
            </a:r>
          </a:p>
        </p:txBody>
      </p:sp>
      <p:sp>
        <p:nvSpPr>
          <p:cNvPr id="38" name="Rectangle 37">
            <a:extLst>
              <a:ext uri="{FF2B5EF4-FFF2-40B4-BE49-F238E27FC236}">
                <a16:creationId xmlns:a16="http://schemas.microsoft.com/office/drawing/2014/main" id="{104A65F6-45D5-4647-ABE4-D9F5823AD860}"/>
              </a:ext>
            </a:extLst>
          </p:cNvPr>
          <p:cNvSpPr/>
          <p:nvPr/>
        </p:nvSpPr>
        <p:spPr>
          <a:xfrm>
            <a:off x="534293" y="1340768"/>
            <a:ext cx="1106519" cy="2897505"/>
          </a:xfrm>
          <a:prstGeom prst="rect">
            <a:avLst/>
          </a:prstGeom>
          <a:solidFill>
            <a:srgbClr val="B737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latin typeface="Univers 45 Light" pitchFamily="2" charset="0"/>
              </a:rPr>
              <a:t>Equipe de réalisation de la mission</a:t>
            </a:r>
          </a:p>
        </p:txBody>
      </p:sp>
      <p:sp>
        <p:nvSpPr>
          <p:cNvPr id="39" name="Rectangle 38">
            <a:extLst>
              <a:ext uri="{FF2B5EF4-FFF2-40B4-BE49-F238E27FC236}">
                <a16:creationId xmlns:a16="http://schemas.microsoft.com/office/drawing/2014/main" id="{307E2930-CF29-4389-8632-B61D4BB0DC64}"/>
              </a:ext>
            </a:extLst>
          </p:cNvPr>
          <p:cNvSpPr/>
          <p:nvPr/>
        </p:nvSpPr>
        <p:spPr>
          <a:xfrm>
            <a:off x="1802417" y="1340770"/>
            <a:ext cx="2161393" cy="2897506"/>
          </a:xfrm>
          <a:prstGeom prst="rect">
            <a:avLst/>
          </a:prstGeom>
          <a:noFill/>
          <a:ln w="12700">
            <a:solidFill>
              <a:srgbClr val="B73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a:solidFill>
                  <a:schemeClr val="tx1"/>
                </a:solidFill>
                <a:latin typeface="Univers 45 Light" pitchFamily="2" charset="0"/>
              </a:rPr>
              <a:t>Anne Sophie DELORME</a:t>
            </a:r>
          </a:p>
          <a:p>
            <a:pPr algn="ctr"/>
            <a:r>
              <a:rPr lang="fr-FR" sz="1200" dirty="0">
                <a:solidFill>
                  <a:schemeClr val="tx1"/>
                </a:solidFill>
                <a:latin typeface="Univers 45 Light" pitchFamily="2" charset="0"/>
              </a:rPr>
              <a:t>Consultante senior – ENEIS by KPMG</a:t>
            </a:r>
          </a:p>
          <a:p>
            <a:pPr algn="ctr"/>
            <a:r>
              <a:rPr lang="fr-FR" sz="1200" i="1" u="sng" dirty="0">
                <a:solidFill>
                  <a:schemeClr val="tx1"/>
                </a:solidFill>
                <a:latin typeface="Univers 45 Light" pitchFamily="2" charset="0"/>
              </a:rPr>
              <a:t>Spécialités</a:t>
            </a:r>
            <a:r>
              <a:rPr lang="fr-FR" sz="1200" i="1" dirty="0">
                <a:solidFill>
                  <a:schemeClr val="tx1"/>
                </a:solidFill>
                <a:latin typeface="Univers 45 Light" pitchFamily="2" charset="0"/>
              </a:rPr>
              <a:t> : politiques culturelles et touristiques, concertation innovante </a:t>
            </a:r>
          </a:p>
          <a:p>
            <a:pPr algn="ctr"/>
            <a:endParaRPr lang="fr-FR" sz="1200" i="1" dirty="0">
              <a:solidFill>
                <a:schemeClr val="tx1"/>
              </a:solidFill>
              <a:latin typeface="Univers 45 Light" pitchFamily="2" charset="0"/>
            </a:endParaRPr>
          </a:p>
          <a:p>
            <a:pPr algn="ctr"/>
            <a:r>
              <a:rPr lang="fr-FR" sz="1200" dirty="0">
                <a:solidFill>
                  <a:schemeClr val="tx1"/>
                </a:solidFill>
                <a:latin typeface="Univers 45 Light" pitchFamily="2" charset="0"/>
              </a:rPr>
              <a:t>Elle interviendra en appui à l’équipe dans la conduite des entretiens et l’animation des ateliers. </a:t>
            </a:r>
            <a:r>
              <a:rPr lang="fr-FR" sz="1200" dirty="0">
                <a:solidFill>
                  <a:schemeClr val="tx1"/>
                </a:solidFill>
                <a:latin typeface="Univers 45 Light" pitchFamily="2" charset="0"/>
                <a:cs typeface="Calibri Light" panose="020F0302020204030204" pitchFamily="34" charset="0"/>
              </a:rPr>
              <a:t>Elle contribuera à la production des livrables.</a:t>
            </a:r>
            <a:endParaRPr lang="fr-FR" sz="1200" dirty="0">
              <a:solidFill>
                <a:schemeClr val="tx1"/>
              </a:solidFill>
              <a:latin typeface="Univers 45 Light" pitchFamily="2" charset="0"/>
            </a:endParaRPr>
          </a:p>
        </p:txBody>
      </p:sp>
    </p:spTree>
    <p:extLst>
      <p:ext uri="{BB962C8B-B14F-4D97-AF65-F5344CB8AC3E}">
        <p14:creationId xmlns:p14="http://schemas.microsoft.com/office/powerpoint/2010/main" val="6864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spcBef>
                <a:spcPts val="1200"/>
              </a:spcBef>
              <a:buNone/>
            </a:pPr>
            <a:r>
              <a:rPr lang="fr-FR" b="1" dirty="0"/>
              <a:t>Présentation de la méthodologie proposée</a:t>
            </a:r>
          </a:p>
          <a:p>
            <a:pPr marL="0" indent="0" algn="ctr">
              <a:buNone/>
            </a:pPr>
            <a:endParaRPr lang="fr-FR" b="1" dirty="0"/>
          </a:p>
        </p:txBody>
      </p:sp>
    </p:spTree>
    <p:extLst>
      <p:ext uri="{BB962C8B-B14F-4D97-AF65-F5344CB8AC3E}">
        <p14:creationId xmlns:p14="http://schemas.microsoft.com/office/powerpoint/2010/main" val="79000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95" y="10364"/>
            <a:ext cx="8518356" cy="1143000"/>
          </a:xfrm>
        </p:spPr>
        <p:txBody>
          <a:bodyPr/>
          <a:lstStyle/>
          <a:p>
            <a:r>
              <a:rPr lang="fr-FR" sz="2400" b="1" cap="small" dirty="0">
                <a:latin typeface="Arial" panose="020B0604020202020204" pitchFamily="34" charset="0"/>
                <a:cs typeface="Arial" panose="020B0604020202020204" pitchFamily="34" charset="0"/>
              </a:rPr>
              <a:t>Modalités de gouvernance du projet</a:t>
            </a:r>
          </a:p>
        </p:txBody>
      </p:sp>
      <p:sp>
        <p:nvSpPr>
          <p:cNvPr id="4" name="Espace réservé du numéro de diapositive 3"/>
          <p:cNvSpPr>
            <a:spLocks noGrp="1"/>
          </p:cNvSpPr>
          <p:nvPr>
            <p:ph type="sldNum" sz="quarter" idx="12"/>
          </p:nvPr>
        </p:nvSpPr>
        <p:spPr/>
        <p:txBody>
          <a:bodyPr/>
          <a:lstStyle/>
          <a:p>
            <a:pPr>
              <a:defRPr/>
            </a:pPr>
            <a:fld id="{233673F1-CDF6-4B0F-957E-A7FA701A7A90}" type="slidenum">
              <a:rPr lang="fr-FR" smtClean="0"/>
              <a:pPr>
                <a:defRPr/>
              </a:pPr>
              <a:t>6</a:t>
            </a:fld>
            <a:endParaRPr lang="fr-FR" dirty="0"/>
          </a:p>
        </p:txBody>
      </p:sp>
      <p:sp>
        <p:nvSpPr>
          <p:cNvPr id="8" name="Rectangle 7">
            <a:extLst>
              <a:ext uri="{FF2B5EF4-FFF2-40B4-BE49-F238E27FC236}">
                <a16:creationId xmlns:a16="http://schemas.microsoft.com/office/drawing/2014/main" id="{2AC7CC48-51B2-40F1-9334-505E6A638B63}"/>
              </a:ext>
            </a:extLst>
          </p:cNvPr>
          <p:cNvSpPr/>
          <p:nvPr/>
        </p:nvSpPr>
        <p:spPr>
          <a:xfrm>
            <a:off x="229954" y="1425533"/>
            <a:ext cx="1628503" cy="127727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a:endParaRPr lang="fr-FR" sz="1400" b="1" dirty="0">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EE2FA36B-E3B8-492B-A586-4C7A9E7B5391}"/>
              </a:ext>
            </a:extLst>
          </p:cNvPr>
          <p:cNvSpPr txBox="1"/>
          <p:nvPr/>
        </p:nvSpPr>
        <p:spPr>
          <a:xfrm>
            <a:off x="339812" y="980728"/>
            <a:ext cx="1524001" cy="338554"/>
          </a:xfrm>
          <a:prstGeom prst="rect">
            <a:avLst/>
          </a:prstGeom>
          <a:noFill/>
        </p:spPr>
        <p:txBody>
          <a:bodyPr wrap="square" rtlCol="0">
            <a:spAutoFit/>
          </a:bodyPr>
          <a:lstStyle/>
          <a:p>
            <a:pPr algn="ctr"/>
            <a:r>
              <a:rPr lang="fr-FR" sz="1600" b="1" dirty="0">
                <a:solidFill>
                  <a:srgbClr val="B73720"/>
                </a:solidFill>
                <a:latin typeface="Univers LT Std 45 Light"/>
                <a:cs typeface="Univers LT Std 45 Light"/>
              </a:rPr>
              <a:t>Instance</a:t>
            </a:r>
          </a:p>
        </p:txBody>
      </p:sp>
      <p:sp>
        <p:nvSpPr>
          <p:cNvPr id="10" name="Rectangle 9">
            <a:extLst>
              <a:ext uri="{FF2B5EF4-FFF2-40B4-BE49-F238E27FC236}">
                <a16:creationId xmlns:a16="http://schemas.microsoft.com/office/drawing/2014/main" id="{6C200FD7-6193-4CEA-AD14-394CFE02F7E5}"/>
              </a:ext>
            </a:extLst>
          </p:cNvPr>
          <p:cNvSpPr/>
          <p:nvPr/>
        </p:nvSpPr>
        <p:spPr>
          <a:xfrm>
            <a:off x="2267744" y="1394782"/>
            <a:ext cx="2607331" cy="1446550"/>
          </a:xfrm>
          <a:prstGeom prst="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l"/>
            <a:endParaRPr lang="fr-FR" sz="1100" dirty="0">
              <a:latin typeface="Arial" panose="020B0604020202020204" pitchFamily="34" charset="0"/>
              <a:cs typeface="Arial" panose="020B0604020202020204" pitchFamily="34" charset="0"/>
            </a:endParaRPr>
          </a:p>
        </p:txBody>
      </p:sp>
      <p:sp>
        <p:nvSpPr>
          <p:cNvPr id="11" name="ZoneTexte 10">
            <a:extLst>
              <a:ext uri="{FF2B5EF4-FFF2-40B4-BE49-F238E27FC236}">
                <a16:creationId xmlns:a16="http://schemas.microsoft.com/office/drawing/2014/main" id="{F2B766B6-1D07-499B-9DE2-FC397C46BF7A}"/>
              </a:ext>
            </a:extLst>
          </p:cNvPr>
          <p:cNvSpPr txBox="1"/>
          <p:nvPr/>
        </p:nvSpPr>
        <p:spPr>
          <a:xfrm>
            <a:off x="2367941" y="988652"/>
            <a:ext cx="2171787" cy="338554"/>
          </a:xfrm>
          <a:prstGeom prst="rect">
            <a:avLst/>
          </a:prstGeom>
          <a:noFill/>
        </p:spPr>
        <p:txBody>
          <a:bodyPr wrap="square" rtlCol="0">
            <a:spAutoFit/>
          </a:bodyPr>
          <a:lstStyle/>
          <a:p>
            <a:pPr algn="ctr"/>
            <a:r>
              <a:rPr lang="fr-FR" sz="1600" b="1" dirty="0">
                <a:solidFill>
                  <a:srgbClr val="B73720"/>
                </a:solidFill>
                <a:latin typeface="Univers LT Std 45 Light"/>
                <a:cs typeface="Univers LT Std 45 Light"/>
              </a:rPr>
              <a:t>Composition</a:t>
            </a:r>
          </a:p>
        </p:txBody>
      </p:sp>
      <p:sp>
        <p:nvSpPr>
          <p:cNvPr id="12" name="ZoneTexte 11">
            <a:extLst>
              <a:ext uri="{FF2B5EF4-FFF2-40B4-BE49-F238E27FC236}">
                <a16:creationId xmlns:a16="http://schemas.microsoft.com/office/drawing/2014/main" id="{DCBB9F37-E799-46B4-877D-37784BB15EF6}"/>
              </a:ext>
            </a:extLst>
          </p:cNvPr>
          <p:cNvSpPr txBox="1"/>
          <p:nvPr/>
        </p:nvSpPr>
        <p:spPr>
          <a:xfrm>
            <a:off x="7658614" y="980728"/>
            <a:ext cx="1377882" cy="338554"/>
          </a:xfrm>
          <a:prstGeom prst="rect">
            <a:avLst/>
          </a:prstGeom>
          <a:noFill/>
        </p:spPr>
        <p:txBody>
          <a:bodyPr wrap="square" rtlCol="0">
            <a:spAutoFit/>
          </a:bodyPr>
          <a:lstStyle/>
          <a:p>
            <a:pPr algn="ctr"/>
            <a:r>
              <a:rPr lang="fr-FR" sz="1600" b="1" dirty="0">
                <a:solidFill>
                  <a:srgbClr val="B73720"/>
                </a:solidFill>
                <a:latin typeface="Univers LT Std 45 Light"/>
                <a:cs typeface="Univers LT Std 45 Light"/>
              </a:rPr>
              <a:t>Régularité </a:t>
            </a:r>
          </a:p>
        </p:txBody>
      </p:sp>
      <p:sp>
        <p:nvSpPr>
          <p:cNvPr id="13" name="Rectangle 12">
            <a:extLst>
              <a:ext uri="{FF2B5EF4-FFF2-40B4-BE49-F238E27FC236}">
                <a16:creationId xmlns:a16="http://schemas.microsoft.com/office/drawing/2014/main" id="{8D2C28B6-8071-4F4B-831A-75F6D66B4C25}"/>
              </a:ext>
            </a:extLst>
          </p:cNvPr>
          <p:cNvSpPr/>
          <p:nvPr/>
        </p:nvSpPr>
        <p:spPr>
          <a:xfrm>
            <a:off x="7736651" y="1383045"/>
            <a:ext cx="1289502" cy="1232364"/>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l"/>
            <a:endParaRPr lang="fr-FR" sz="1400" dirty="0">
              <a:latin typeface="Arial" panose="020B0604020202020204" pitchFamily="34" charset="0"/>
              <a:cs typeface="Arial" panose="020B0604020202020204" pitchFamily="34" charset="0"/>
            </a:endParaRPr>
          </a:p>
        </p:txBody>
      </p:sp>
      <p:sp>
        <p:nvSpPr>
          <p:cNvPr id="14" name="Triangle isocèle 13">
            <a:extLst>
              <a:ext uri="{FF2B5EF4-FFF2-40B4-BE49-F238E27FC236}">
                <a16:creationId xmlns:a16="http://schemas.microsoft.com/office/drawing/2014/main" id="{961CB81B-DB7E-45C6-BBB4-6EFFF19D53CA}"/>
              </a:ext>
            </a:extLst>
          </p:cNvPr>
          <p:cNvSpPr/>
          <p:nvPr/>
        </p:nvSpPr>
        <p:spPr>
          <a:xfrm rot="5400000">
            <a:off x="1439221" y="1887304"/>
            <a:ext cx="1232361" cy="332296"/>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40000" lnSpcReduction="20000"/>
          </a:bodyPr>
          <a:lstStyle/>
          <a:p>
            <a:pPr algn="l"/>
            <a:endParaRPr lang="fr-FR" sz="14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FFB895C8-8FBF-406F-AE7B-36A5E5BF73A7}"/>
              </a:ext>
            </a:extLst>
          </p:cNvPr>
          <p:cNvSpPr/>
          <p:nvPr/>
        </p:nvSpPr>
        <p:spPr>
          <a:xfrm>
            <a:off x="2267745" y="1445229"/>
            <a:ext cx="2538040" cy="1446550"/>
          </a:xfrm>
          <a:prstGeom prst="rect">
            <a:avLst/>
          </a:prstGeom>
        </p:spPr>
        <p:txBody>
          <a:bodyPr wrap="square">
            <a:spAutoFit/>
          </a:bodyPr>
          <a:lstStyle/>
          <a:p>
            <a:pPr marL="171450" indent="-171450" algn="just">
              <a:buFontTx/>
              <a:buChar char="-"/>
            </a:pPr>
            <a:r>
              <a:rPr lang="fr-FR" sz="1100" dirty="0">
                <a:latin typeface="Arial" panose="020B0604020202020204" pitchFamily="34" charset="0"/>
                <a:cs typeface="Arial" panose="020B0604020202020204" pitchFamily="34" charset="0"/>
              </a:rPr>
              <a:t>Elus du Département (culture, social, éducation) ;</a:t>
            </a:r>
          </a:p>
          <a:p>
            <a:pPr marL="171450" indent="-171450" algn="just">
              <a:buFontTx/>
              <a:buChar char="-"/>
            </a:pPr>
            <a:r>
              <a:rPr lang="fr-FR" sz="1100" dirty="0">
                <a:latin typeface="Arial" panose="020B0604020202020204" pitchFamily="34" charset="0"/>
                <a:cs typeface="Arial" panose="020B0604020202020204" pitchFamily="34" charset="0"/>
              </a:rPr>
              <a:t>DGA et Direction Générale Adjointe </a:t>
            </a:r>
          </a:p>
          <a:p>
            <a:pPr marL="171450" indent="-171450" algn="just">
              <a:buFontTx/>
              <a:buChar char="-"/>
            </a:pPr>
            <a:r>
              <a:rPr lang="fr-FR" sz="1100" dirty="0" err="1">
                <a:latin typeface="Arial" panose="020B0604020202020204" pitchFamily="34" charset="0"/>
                <a:cs typeface="Arial" panose="020B0604020202020204" pitchFamily="34" charset="0"/>
              </a:rPr>
              <a:t>Directeurs.trices</a:t>
            </a:r>
            <a:r>
              <a:rPr lang="fr-FR" sz="1100" dirty="0">
                <a:latin typeface="Arial" panose="020B0604020202020204" pitchFamily="34" charset="0"/>
                <a:cs typeface="Arial" panose="020B0604020202020204" pitchFamily="34" charset="0"/>
              </a:rPr>
              <a:t> culture ;</a:t>
            </a:r>
          </a:p>
          <a:p>
            <a:pPr marL="171450" indent="-171450" algn="just">
              <a:buFontTx/>
              <a:buChar char="-"/>
            </a:pPr>
            <a:r>
              <a:rPr lang="fr-FR" sz="1100" dirty="0">
                <a:latin typeface="Arial" panose="020B0604020202020204" pitchFamily="34" charset="0"/>
                <a:cs typeface="Arial" panose="020B0604020202020204" pitchFamily="34" charset="0"/>
              </a:rPr>
              <a:t>DRAC PACA ;</a:t>
            </a:r>
          </a:p>
          <a:p>
            <a:pPr marL="171450" indent="-171450" algn="just">
              <a:buFontTx/>
              <a:buChar char="-"/>
            </a:pPr>
            <a:r>
              <a:rPr lang="fr-FR" sz="1100" dirty="0">
                <a:latin typeface="Arial" panose="020B0604020202020204" pitchFamily="34" charset="0"/>
                <a:cs typeface="Arial" panose="020B0604020202020204" pitchFamily="34" charset="0"/>
              </a:rPr>
              <a:t>Direction des Affaires Culturelles de la Région Sud (sous réserve)</a:t>
            </a:r>
          </a:p>
        </p:txBody>
      </p:sp>
      <p:sp>
        <p:nvSpPr>
          <p:cNvPr id="16" name="Rectangle 15">
            <a:extLst>
              <a:ext uri="{FF2B5EF4-FFF2-40B4-BE49-F238E27FC236}">
                <a16:creationId xmlns:a16="http://schemas.microsoft.com/office/drawing/2014/main" id="{75910B76-D3C0-4EF2-845B-9A11541A6C88}"/>
              </a:ext>
            </a:extLst>
          </p:cNvPr>
          <p:cNvSpPr/>
          <p:nvPr/>
        </p:nvSpPr>
        <p:spPr>
          <a:xfrm>
            <a:off x="7781428" y="1722081"/>
            <a:ext cx="1255068" cy="600164"/>
          </a:xfrm>
          <a:prstGeom prst="rect">
            <a:avLst/>
          </a:prstGeom>
        </p:spPr>
        <p:txBody>
          <a:bodyPr wrap="square">
            <a:spAutoFit/>
          </a:bodyPr>
          <a:lstStyle/>
          <a:p>
            <a:pPr algn="ctr"/>
            <a:r>
              <a:rPr lang="fr-FR" sz="1100" dirty="0">
                <a:latin typeface="Arial" panose="020B0604020202020204" pitchFamily="34" charset="0"/>
                <a:cs typeface="Arial" panose="020B0604020202020204" pitchFamily="34" charset="0"/>
              </a:rPr>
              <a:t>4 réunions au cours de la démarche</a:t>
            </a:r>
          </a:p>
        </p:txBody>
      </p:sp>
      <p:sp>
        <p:nvSpPr>
          <p:cNvPr id="17" name="Rectangle 16">
            <a:extLst>
              <a:ext uri="{FF2B5EF4-FFF2-40B4-BE49-F238E27FC236}">
                <a16:creationId xmlns:a16="http://schemas.microsoft.com/office/drawing/2014/main" id="{6986CDF8-8F8E-412D-97A5-B79EC03E00F0}"/>
              </a:ext>
            </a:extLst>
          </p:cNvPr>
          <p:cNvSpPr/>
          <p:nvPr/>
        </p:nvSpPr>
        <p:spPr>
          <a:xfrm>
            <a:off x="338552" y="1705254"/>
            <a:ext cx="1411306" cy="738664"/>
          </a:xfrm>
          <a:prstGeom prst="rect">
            <a:avLst/>
          </a:prstGeom>
        </p:spPr>
        <p:txBody>
          <a:bodyPr wrap="square">
            <a:spAutoFit/>
          </a:bodyPr>
          <a:lstStyle/>
          <a:p>
            <a:pPr algn="ctr"/>
            <a:r>
              <a:rPr lang="fr-FR" sz="1400" b="1" dirty="0">
                <a:solidFill>
                  <a:schemeClr val="bg1"/>
                </a:solidFill>
                <a:latin typeface="Arial" panose="020B0604020202020204" pitchFamily="34" charset="0"/>
                <a:cs typeface="Arial" panose="020B0604020202020204" pitchFamily="34" charset="0"/>
              </a:rPr>
              <a:t>Comité de pilotage (COPIL)</a:t>
            </a:r>
            <a:endParaRPr lang="fr-FR" sz="1100" b="1" dirty="0">
              <a:solidFill>
                <a:schemeClr val="bg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ED2EE6FD-BA14-4659-A945-D4F6167A8C9C}"/>
              </a:ext>
            </a:extLst>
          </p:cNvPr>
          <p:cNvSpPr/>
          <p:nvPr/>
        </p:nvSpPr>
        <p:spPr>
          <a:xfrm>
            <a:off x="240297" y="3202116"/>
            <a:ext cx="1628503" cy="12772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a:endParaRPr lang="fr-FR" sz="1400" b="1"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D17360E0-0753-4777-8040-B9692DC02193}"/>
              </a:ext>
            </a:extLst>
          </p:cNvPr>
          <p:cNvSpPr/>
          <p:nvPr/>
        </p:nvSpPr>
        <p:spPr>
          <a:xfrm>
            <a:off x="7746994" y="3196206"/>
            <a:ext cx="1289502" cy="1277273"/>
          </a:xfrm>
          <a:prstGeom prst="rect">
            <a:avLst/>
          </a:prstGeom>
          <a:solidFill>
            <a:schemeClr val="bg1"/>
          </a:solidFill>
          <a:ln w="635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a:endParaRPr lang="fr-FR" sz="1400" dirty="0">
              <a:latin typeface="Arial" panose="020B0604020202020204" pitchFamily="34" charset="0"/>
              <a:cs typeface="Arial" panose="020B0604020202020204" pitchFamily="34" charset="0"/>
            </a:endParaRPr>
          </a:p>
        </p:txBody>
      </p:sp>
      <p:sp>
        <p:nvSpPr>
          <p:cNvPr id="21" name="Triangle isocèle 20">
            <a:extLst>
              <a:ext uri="{FF2B5EF4-FFF2-40B4-BE49-F238E27FC236}">
                <a16:creationId xmlns:a16="http://schemas.microsoft.com/office/drawing/2014/main" id="{AABE414E-8ADF-45D1-A5CE-6D236583FD8F}"/>
              </a:ext>
            </a:extLst>
          </p:cNvPr>
          <p:cNvSpPr/>
          <p:nvPr/>
        </p:nvSpPr>
        <p:spPr>
          <a:xfrm rot="5400000">
            <a:off x="1449564" y="3663887"/>
            <a:ext cx="1232361" cy="33229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40000" lnSpcReduction="20000"/>
          </a:bodyPr>
          <a:lstStyle/>
          <a:p>
            <a:pPr algn="l"/>
            <a:endParaRPr lang="fr-FR" sz="1400"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D04EB845-7E54-41CC-B1CC-95315FA02EB6}"/>
              </a:ext>
            </a:extLst>
          </p:cNvPr>
          <p:cNvSpPr/>
          <p:nvPr/>
        </p:nvSpPr>
        <p:spPr>
          <a:xfrm>
            <a:off x="348895" y="3510646"/>
            <a:ext cx="1411306" cy="738664"/>
          </a:xfrm>
          <a:prstGeom prst="rect">
            <a:avLst/>
          </a:prstGeom>
        </p:spPr>
        <p:txBody>
          <a:bodyPr wrap="square">
            <a:spAutoFit/>
          </a:bodyPr>
          <a:lstStyle/>
          <a:p>
            <a:pPr algn="ctr"/>
            <a:r>
              <a:rPr lang="fr-FR" sz="1400" b="1" dirty="0">
                <a:solidFill>
                  <a:schemeClr val="bg1"/>
                </a:solidFill>
                <a:latin typeface="Arial" panose="020B0604020202020204" pitchFamily="34" charset="0"/>
                <a:cs typeface="Arial" panose="020B0604020202020204" pitchFamily="34" charset="0"/>
              </a:rPr>
              <a:t>Comité technique (COTECH)</a:t>
            </a:r>
            <a:endParaRPr lang="fr-FR" sz="1100" b="1" dirty="0">
              <a:solidFill>
                <a:schemeClr val="bg1"/>
              </a:solidFill>
              <a:latin typeface="Arial" panose="020B0604020202020204" pitchFamily="34" charset="0"/>
              <a:cs typeface="Arial" panose="020B0604020202020204" pitchFamily="34" charset="0"/>
            </a:endParaRPr>
          </a:p>
        </p:txBody>
      </p:sp>
      <p:sp>
        <p:nvSpPr>
          <p:cNvPr id="26" name="ZoneTexte 25">
            <a:extLst>
              <a:ext uri="{FF2B5EF4-FFF2-40B4-BE49-F238E27FC236}">
                <a16:creationId xmlns:a16="http://schemas.microsoft.com/office/drawing/2014/main" id="{BBEB3A15-9225-434E-9423-D598F4035CF6}"/>
              </a:ext>
            </a:extLst>
          </p:cNvPr>
          <p:cNvSpPr txBox="1"/>
          <p:nvPr/>
        </p:nvSpPr>
        <p:spPr>
          <a:xfrm>
            <a:off x="5148064" y="986392"/>
            <a:ext cx="2171787" cy="338554"/>
          </a:xfrm>
          <a:prstGeom prst="rect">
            <a:avLst/>
          </a:prstGeom>
          <a:noFill/>
        </p:spPr>
        <p:txBody>
          <a:bodyPr wrap="square" rtlCol="0">
            <a:spAutoFit/>
          </a:bodyPr>
          <a:lstStyle/>
          <a:p>
            <a:pPr algn="ctr"/>
            <a:r>
              <a:rPr lang="fr-FR" sz="1600" b="1" dirty="0">
                <a:solidFill>
                  <a:srgbClr val="B73720"/>
                </a:solidFill>
                <a:latin typeface="Univers LT Std 45 Light"/>
                <a:cs typeface="Univers LT Std 45 Light"/>
              </a:rPr>
              <a:t>Rôle</a:t>
            </a:r>
          </a:p>
        </p:txBody>
      </p:sp>
      <p:sp>
        <p:nvSpPr>
          <p:cNvPr id="27" name="Rectangle 26">
            <a:extLst>
              <a:ext uri="{FF2B5EF4-FFF2-40B4-BE49-F238E27FC236}">
                <a16:creationId xmlns:a16="http://schemas.microsoft.com/office/drawing/2014/main" id="{39EAC7E2-F5EA-4BE6-A16E-16AA6B57D0F7}"/>
              </a:ext>
            </a:extLst>
          </p:cNvPr>
          <p:cNvSpPr/>
          <p:nvPr/>
        </p:nvSpPr>
        <p:spPr>
          <a:xfrm>
            <a:off x="5078951" y="1423939"/>
            <a:ext cx="2445377" cy="1446550"/>
          </a:xfrm>
          <a:prstGeom prst="rect">
            <a:avLst/>
          </a:prstGeom>
        </p:spPr>
        <p:txBody>
          <a:bodyPr wrap="square">
            <a:spAutoFit/>
          </a:bodyPr>
          <a:lstStyle/>
          <a:p>
            <a:pPr algn="just"/>
            <a:r>
              <a:rPr lang="fr-FR" sz="1100" dirty="0">
                <a:latin typeface="Arial" panose="020B0604020202020204" pitchFamily="34" charset="0"/>
                <a:cs typeface="Arial" panose="020B0604020202020204" pitchFamily="34" charset="0"/>
              </a:rPr>
              <a:t>Le COPIL aura pour rôle la validation stratégique des orientations pour le schéma culture. Il garantira la cohérence avec les orientations des principaux partenaires, mais aussi les articulations internes à la collectivité.</a:t>
            </a:r>
          </a:p>
        </p:txBody>
      </p:sp>
      <p:sp>
        <p:nvSpPr>
          <p:cNvPr id="29" name="Rectangle 28">
            <a:extLst>
              <a:ext uri="{FF2B5EF4-FFF2-40B4-BE49-F238E27FC236}">
                <a16:creationId xmlns:a16="http://schemas.microsoft.com/office/drawing/2014/main" id="{0FFE39A8-BED6-482E-A200-0EC93EE9798F}"/>
              </a:ext>
            </a:extLst>
          </p:cNvPr>
          <p:cNvSpPr/>
          <p:nvPr/>
        </p:nvSpPr>
        <p:spPr>
          <a:xfrm>
            <a:off x="4954709" y="3411750"/>
            <a:ext cx="2746091" cy="938719"/>
          </a:xfrm>
          <a:prstGeom prst="rect">
            <a:avLst/>
          </a:prstGeom>
        </p:spPr>
        <p:txBody>
          <a:bodyPr wrap="square">
            <a:spAutoFit/>
          </a:bodyPr>
          <a:lstStyle/>
          <a:p>
            <a:pPr algn="just"/>
            <a:r>
              <a:rPr lang="fr-FR" sz="1100" dirty="0">
                <a:latin typeface="Arial" panose="020B0604020202020204" pitchFamily="34" charset="0"/>
                <a:cs typeface="Arial" panose="020B0604020202020204" pitchFamily="34" charset="0"/>
              </a:rPr>
              <a:t>Le COTECH est une instance souple qui aura pour rôle la préparation des COPIL, la validation technique des livrables produits par le cabinet et le suivi opérationnel des travaux. </a:t>
            </a:r>
            <a:endParaRPr lang="fr-FR" sz="1100" b="1"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2D5E2E63-E671-4250-88E6-ED811067C9D3}"/>
              </a:ext>
            </a:extLst>
          </p:cNvPr>
          <p:cNvSpPr/>
          <p:nvPr/>
        </p:nvSpPr>
        <p:spPr>
          <a:xfrm>
            <a:off x="2278087" y="3196207"/>
            <a:ext cx="2607331" cy="1277272"/>
          </a:xfrm>
          <a:prstGeom prst="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l"/>
            <a:endParaRPr lang="fr-FR" sz="1100" dirty="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020DDE81-512A-4A38-98C6-446F9B7A6CDA}"/>
              </a:ext>
            </a:extLst>
          </p:cNvPr>
          <p:cNvSpPr/>
          <p:nvPr/>
        </p:nvSpPr>
        <p:spPr>
          <a:xfrm>
            <a:off x="2347378" y="3399269"/>
            <a:ext cx="2538040" cy="938719"/>
          </a:xfrm>
          <a:prstGeom prst="rect">
            <a:avLst/>
          </a:prstGeom>
        </p:spPr>
        <p:txBody>
          <a:bodyPr wrap="square">
            <a:spAutoFit/>
          </a:bodyPr>
          <a:lstStyle/>
          <a:p>
            <a:pPr marL="171450" indent="-171450" algn="just">
              <a:buFontTx/>
              <a:buChar char="-"/>
            </a:pPr>
            <a:r>
              <a:rPr lang="fr-FR" sz="1100" dirty="0">
                <a:latin typeface="Arial" panose="020B0604020202020204" pitchFamily="34" charset="0"/>
                <a:cs typeface="Arial" panose="020B0604020202020204" pitchFamily="34" charset="0"/>
              </a:rPr>
              <a:t>DGA ;</a:t>
            </a:r>
          </a:p>
          <a:p>
            <a:pPr marL="171450" indent="-171450" algn="just">
              <a:buFontTx/>
              <a:buChar char="-"/>
            </a:pPr>
            <a:r>
              <a:rPr lang="fr-FR" sz="1100" dirty="0" err="1">
                <a:latin typeface="Arial" panose="020B0604020202020204" pitchFamily="34" charset="0"/>
                <a:cs typeface="Arial" panose="020B0604020202020204" pitchFamily="34" charset="0"/>
              </a:rPr>
              <a:t>Directeurs.trices</a:t>
            </a:r>
            <a:r>
              <a:rPr lang="fr-FR" sz="1100" dirty="0">
                <a:latin typeface="Arial" panose="020B0604020202020204" pitchFamily="34" charset="0"/>
                <a:cs typeface="Arial" panose="020B0604020202020204" pitchFamily="34" charset="0"/>
              </a:rPr>
              <a:t> culture </a:t>
            </a:r>
          </a:p>
          <a:p>
            <a:pPr marL="171450" indent="-171450" algn="just">
              <a:buFontTx/>
              <a:buChar char="-"/>
            </a:pPr>
            <a:r>
              <a:rPr lang="fr-FR" sz="1100" dirty="0">
                <a:latin typeface="Arial" panose="020B0604020202020204" pitchFamily="34" charset="0"/>
                <a:cs typeface="Arial" panose="020B0604020202020204" pitchFamily="34" charset="0"/>
              </a:rPr>
              <a:t>Chargée de mission Schémas ;</a:t>
            </a:r>
          </a:p>
          <a:p>
            <a:pPr marL="171450" indent="-171450" algn="just">
              <a:buFontTx/>
              <a:buChar char="-"/>
            </a:pPr>
            <a:r>
              <a:rPr lang="fr-FR" sz="1100" dirty="0">
                <a:latin typeface="Arial" panose="020B0604020202020204" pitchFamily="34" charset="0"/>
                <a:cs typeface="Arial" panose="020B0604020202020204" pitchFamily="34" charset="0"/>
              </a:rPr>
              <a:t>Représentation des directions sociales </a:t>
            </a:r>
          </a:p>
        </p:txBody>
      </p:sp>
      <p:sp>
        <p:nvSpPr>
          <p:cNvPr id="28" name="Rectangle 27">
            <a:extLst>
              <a:ext uri="{FF2B5EF4-FFF2-40B4-BE49-F238E27FC236}">
                <a16:creationId xmlns:a16="http://schemas.microsoft.com/office/drawing/2014/main" id="{5727093E-5F3C-4C77-8360-98AFB0AC9D15}"/>
              </a:ext>
            </a:extLst>
          </p:cNvPr>
          <p:cNvSpPr/>
          <p:nvPr/>
        </p:nvSpPr>
        <p:spPr>
          <a:xfrm>
            <a:off x="7736651" y="3504787"/>
            <a:ext cx="1255068" cy="600164"/>
          </a:xfrm>
          <a:prstGeom prst="rect">
            <a:avLst/>
          </a:prstGeom>
        </p:spPr>
        <p:txBody>
          <a:bodyPr wrap="square">
            <a:spAutoFit/>
          </a:bodyPr>
          <a:lstStyle/>
          <a:p>
            <a:pPr algn="ctr"/>
            <a:r>
              <a:rPr lang="fr-FR" sz="1100" dirty="0">
                <a:latin typeface="Arial" panose="020B0604020202020204" pitchFamily="34" charset="0"/>
                <a:cs typeface="Arial" panose="020B0604020202020204" pitchFamily="34" charset="0"/>
              </a:rPr>
              <a:t>4 réunions au cours de la démarche</a:t>
            </a:r>
          </a:p>
        </p:txBody>
      </p:sp>
      <p:sp>
        <p:nvSpPr>
          <p:cNvPr id="31" name="Rectangle 30">
            <a:extLst>
              <a:ext uri="{FF2B5EF4-FFF2-40B4-BE49-F238E27FC236}">
                <a16:creationId xmlns:a16="http://schemas.microsoft.com/office/drawing/2014/main" id="{76E7D91B-BF7B-47CD-BD38-3149263E0E75}"/>
              </a:ext>
            </a:extLst>
          </p:cNvPr>
          <p:cNvSpPr/>
          <p:nvPr/>
        </p:nvSpPr>
        <p:spPr>
          <a:xfrm>
            <a:off x="229014" y="4816023"/>
            <a:ext cx="1628503" cy="1277273"/>
          </a:xfrm>
          <a:prstGeom prst="rect">
            <a:avLst/>
          </a:prstGeom>
          <a:solidFill>
            <a:srgbClr val="B737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a:endParaRPr lang="fr-FR" sz="14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4A07D85-AA4D-40F4-BD33-0522544A02C6}"/>
              </a:ext>
            </a:extLst>
          </p:cNvPr>
          <p:cNvSpPr/>
          <p:nvPr/>
        </p:nvSpPr>
        <p:spPr>
          <a:xfrm>
            <a:off x="7735711" y="4810113"/>
            <a:ext cx="1289502" cy="1277273"/>
          </a:xfrm>
          <a:prstGeom prst="rect">
            <a:avLst/>
          </a:prstGeom>
          <a:solidFill>
            <a:schemeClr val="bg1"/>
          </a:solidFill>
          <a:ln w="635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a:endParaRPr lang="fr-FR" sz="1400" dirty="0">
              <a:latin typeface="Arial" panose="020B0604020202020204" pitchFamily="34" charset="0"/>
              <a:cs typeface="Arial" panose="020B0604020202020204" pitchFamily="34" charset="0"/>
            </a:endParaRPr>
          </a:p>
        </p:txBody>
      </p:sp>
      <p:sp>
        <p:nvSpPr>
          <p:cNvPr id="35" name="Triangle isocèle 34">
            <a:extLst>
              <a:ext uri="{FF2B5EF4-FFF2-40B4-BE49-F238E27FC236}">
                <a16:creationId xmlns:a16="http://schemas.microsoft.com/office/drawing/2014/main" id="{1D7B6B9B-0ACA-4C5A-9AB8-D435B62B0E49}"/>
              </a:ext>
            </a:extLst>
          </p:cNvPr>
          <p:cNvSpPr/>
          <p:nvPr/>
        </p:nvSpPr>
        <p:spPr>
          <a:xfrm rot="5400000">
            <a:off x="1438281" y="5277794"/>
            <a:ext cx="1232361" cy="332296"/>
          </a:xfrm>
          <a:prstGeom prst="triangle">
            <a:avLst/>
          </a:prstGeom>
          <a:solidFill>
            <a:srgbClr val="B737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40000" lnSpcReduction="20000"/>
          </a:bodyPr>
          <a:lstStyle/>
          <a:p>
            <a:pPr algn="l"/>
            <a:endParaRPr lang="fr-FR" sz="1400" dirty="0">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998D754E-BF6A-444C-857D-0FF9558551BD}"/>
              </a:ext>
            </a:extLst>
          </p:cNvPr>
          <p:cNvSpPr/>
          <p:nvPr/>
        </p:nvSpPr>
        <p:spPr>
          <a:xfrm>
            <a:off x="4943426" y="5025657"/>
            <a:ext cx="2731003" cy="600164"/>
          </a:xfrm>
          <a:prstGeom prst="rect">
            <a:avLst/>
          </a:prstGeom>
        </p:spPr>
        <p:txBody>
          <a:bodyPr wrap="square">
            <a:spAutoFit/>
          </a:bodyPr>
          <a:lstStyle/>
          <a:p>
            <a:pPr algn="just"/>
            <a:r>
              <a:rPr lang="fr-FR" sz="1100" dirty="0">
                <a:latin typeface="Arial" panose="020B0604020202020204" pitchFamily="34" charset="0"/>
                <a:cs typeface="Arial" panose="020B0604020202020204" pitchFamily="34" charset="0"/>
              </a:rPr>
              <a:t>Instance de travail pour mettre en débat les travaux en amont et en aval des instances de pilotage</a:t>
            </a:r>
            <a:endParaRPr lang="fr-FR" sz="1100" b="1" dirty="0">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4A466647-4A0C-4771-ABEC-5AB8F89C754C}"/>
              </a:ext>
            </a:extLst>
          </p:cNvPr>
          <p:cNvSpPr/>
          <p:nvPr/>
        </p:nvSpPr>
        <p:spPr>
          <a:xfrm>
            <a:off x="2266804" y="4810114"/>
            <a:ext cx="2607331" cy="1277272"/>
          </a:xfrm>
          <a:prstGeom prst="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l"/>
            <a:endParaRPr lang="fr-FR" sz="1100"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0417E421-F52A-4BC8-AFAF-7FBD8B85D223}"/>
              </a:ext>
            </a:extLst>
          </p:cNvPr>
          <p:cNvSpPr/>
          <p:nvPr/>
        </p:nvSpPr>
        <p:spPr>
          <a:xfrm>
            <a:off x="2336095" y="5069938"/>
            <a:ext cx="2538040" cy="769441"/>
          </a:xfrm>
          <a:prstGeom prst="rect">
            <a:avLst/>
          </a:prstGeom>
        </p:spPr>
        <p:txBody>
          <a:bodyPr wrap="square">
            <a:spAutoFit/>
          </a:bodyPr>
          <a:lstStyle/>
          <a:p>
            <a:pPr marL="171450" indent="-171450" algn="just">
              <a:buFontTx/>
              <a:buChar char="-"/>
            </a:pPr>
            <a:r>
              <a:rPr lang="fr-FR" sz="1100" dirty="0">
                <a:latin typeface="Arial" panose="020B0604020202020204" pitchFamily="34" charset="0"/>
                <a:cs typeface="Arial" panose="020B0604020202020204" pitchFamily="34" charset="0"/>
              </a:rPr>
              <a:t>Des partenaires des différents champs de la culture, représentatifs de la diversité des acteurs et des agents du CD</a:t>
            </a:r>
          </a:p>
        </p:txBody>
      </p:sp>
      <p:sp>
        <p:nvSpPr>
          <p:cNvPr id="40" name="Rectangle 39">
            <a:extLst>
              <a:ext uri="{FF2B5EF4-FFF2-40B4-BE49-F238E27FC236}">
                <a16:creationId xmlns:a16="http://schemas.microsoft.com/office/drawing/2014/main" id="{FE6943B6-F6C0-4FDD-B5EC-4D7DE32A9AAA}"/>
              </a:ext>
            </a:extLst>
          </p:cNvPr>
          <p:cNvSpPr/>
          <p:nvPr/>
        </p:nvSpPr>
        <p:spPr>
          <a:xfrm>
            <a:off x="7812265" y="4794589"/>
            <a:ext cx="1255068" cy="1277273"/>
          </a:xfrm>
          <a:prstGeom prst="rect">
            <a:avLst/>
          </a:prstGeom>
        </p:spPr>
        <p:txBody>
          <a:bodyPr wrap="square">
            <a:spAutoFit/>
          </a:bodyPr>
          <a:lstStyle/>
          <a:p>
            <a:pPr algn="ctr"/>
            <a:r>
              <a:rPr lang="fr-FR" sz="1100" dirty="0">
                <a:latin typeface="Arial" panose="020B0604020202020204" pitchFamily="34" charset="0"/>
                <a:cs typeface="Arial" panose="020B0604020202020204" pitchFamily="34" charset="0"/>
              </a:rPr>
              <a:t>Tout au long de la démarche sous des formes qui seront adaptées aux différentes phase du travail </a:t>
            </a:r>
          </a:p>
        </p:txBody>
      </p:sp>
      <p:sp>
        <p:nvSpPr>
          <p:cNvPr id="7" name="ZoneTexte 6">
            <a:extLst>
              <a:ext uri="{FF2B5EF4-FFF2-40B4-BE49-F238E27FC236}">
                <a16:creationId xmlns:a16="http://schemas.microsoft.com/office/drawing/2014/main" id="{7C7C125F-86CE-19D3-5114-CC6850C9EF43}"/>
              </a:ext>
            </a:extLst>
          </p:cNvPr>
          <p:cNvSpPr txBox="1"/>
          <p:nvPr/>
        </p:nvSpPr>
        <p:spPr>
          <a:xfrm>
            <a:off x="348895" y="5171616"/>
            <a:ext cx="1411306" cy="523220"/>
          </a:xfrm>
          <a:prstGeom prst="rect">
            <a:avLst/>
          </a:prstGeom>
          <a:noFill/>
        </p:spPr>
        <p:txBody>
          <a:bodyPr wrap="square" rtlCol="0">
            <a:spAutoFit/>
          </a:bodyPr>
          <a:lstStyle/>
          <a:p>
            <a:pPr algn="ctr"/>
            <a:r>
              <a:rPr lang="fr-FR" sz="1400" b="1" dirty="0">
                <a:solidFill>
                  <a:schemeClr val="bg1"/>
                </a:solidFill>
              </a:rPr>
              <a:t>Groupes de travail</a:t>
            </a:r>
          </a:p>
        </p:txBody>
      </p:sp>
    </p:spTree>
    <p:extLst>
      <p:ext uri="{BB962C8B-B14F-4D97-AF65-F5344CB8AC3E}">
        <p14:creationId xmlns:p14="http://schemas.microsoft.com/office/powerpoint/2010/main" val="95570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B7A80-CCCE-4C07-9992-5987358D5F9C}"/>
              </a:ext>
            </a:extLst>
          </p:cNvPr>
          <p:cNvSpPr>
            <a:spLocks noGrp="1"/>
          </p:cNvSpPr>
          <p:nvPr>
            <p:ph type="title"/>
          </p:nvPr>
        </p:nvSpPr>
        <p:spPr>
          <a:xfrm>
            <a:off x="457200" y="-174756"/>
            <a:ext cx="8229600" cy="1143000"/>
          </a:xfrm>
        </p:spPr>
        <p:txBody>
          <a:bodyPr/>
          <a:lstStyle/>
          <a:p>
            <a:r>
              <a:rPr lang="fr-FR" sz="2400" b="1" cap="small" dirty="0">
                <a:solidFill>
                  <a:prstClr val="black"/>
                </a:solidFill>
                <a:latin typeface="Arial" panose="020B0604020202020204" pitchFamily="34" charset="0"/>
                <a:cs typeface="Arial" panose="020B0604020202020204" pitchFamily="34" charset="0"/>
              </a:rPr>
              <a:t>Vue globale de la méthodologie</a:t>
            </a:r>
            <a:endParaRPr lang="fr-FR" dirty="0"/>
          </a:p>
        </p:txBody>
      </p:sp>
      <p:sp>
        <p:nvSpPr>
          <p:cNvPr id="4" name="Freeform 38">
            <a:extLst>
              <a:ext uri="{FF2B5EF4-FFF2-40B4-BE49-F238E27FC236}">
                <a16:creationId xmlns:a16="http://schemas.microsoft.com/office/drawing/2014/main" id="{07362F38-BB7D-4451-B7CA-126F9F6F91BD}"/>
              </a:ext>
            </a:extLst>
          </p:cNvPr>
          <p:cNvSpPr>
            <a:spLocks/>
          </p:cNvSpPr>
          <p:nvPr/>
        </p:nvSpPr>
        <p:spPr bwMode="auto">
          <a:xfrm>
            <a:off x="3222813" y="2408273"/>
            <a:ext cx="2520000" cy="4045063"/>
          </a:xfrm>
          <a:prstGeom prst="rect">
            <a:avLst/>
          </a:prstGeom>
          <a:solidFill>
            <a:schemeClr val="bg1"/>
          </a:solidFill>
          <a:ln w="9525">
            <a:solidFill>
              <a:srgbClr val="43B02A"/>
            </a:solidFill>
            <a:round/>
            <a:headEnd/>
            <a:tailEnd/>
          </a:ln>
        </p:spPr>
        <p:txBody>
          <a:bodyPr vert="horz" wrap="square" lIns="93037" tIns="720000" rIns="93037" bIns="46519" numCol="1" anchor="t" anchorCtr="0" compatLnSpc="1">
            <a:prstTxWarp prst="textNoShape">
              <a:avLst/>
            </a:prstTxWarp>
          </a:bodyPr>
          <a:lstStyle/>
          <a:p>
            <a:pPr marL="171450" indent="-171450">
              <a:spcAft>
                <a:spcPts val="600"/>
              </a:spcAft>
              <a:buFont typeface="Wingdings" panose="05000000000000000000" pitchFamily="2" charset="2"/>
              <a:buChar char="§"/>
            </a:pPr>
            <a:r>
              <a:rPr lang="fr-FR" sz="1050" dirty="0">
                <a:latin typeface="Univers 45 Light" pitchFamily="2" charset="0"/>
              </a:rPr>
              <a:t>Séminaire de travail sur les axes stratégiques du schéma culture </a:t>
            </a:r>
          </a:p>
          <a:p>
            <a:pPr marL="171450" indent="-171450">
              <a:spcAft>
                <a:spcPts val="600"/>
              </a:spcAft>
              <a:buFont typeface="Wingdings" panose="05000000000000000000" pitchFamily="2" charset="2"/>
              <a:buChar char="§"/>
            </a:pPr>
            <a:r>
              <a:rPr lang="fr-FR" sz="1050" dirty="0">
                <a:latin typeface="Univers 45 Light" pitchFamily="2" charset="0"/>
              </a:rPr>
              <a:t>Groupes de travail techniques associant les partenaires et les agents (à l’occasion notamment de la Belle Rencontre)</a:t>
            </a:r>
          </a:p>
          <a:p>
            <a:pPr marL="171450" indent="-171450">
              <a:spcAft>
                <a:spcPts val="600"/>
              </a:spcAft>
              <a:buFont typeface="Wingdings" panose="05000000000000000000" pitchFamily="2" charset="2"/>
              <a:buChar char="§"/>
            </a:pPr>
            <a:r>
              <a:rPr lang="fr-FR" sz="1050" dirty="0">
                <a:latin typeface="Univers 45 Light" pitchFamily="2" charset="0"/>
              </a:rPr>
              <a:t>Rédaction du rapport détaillé reprenant la déclinaison des axes et les scénarii stratégiques</a:t>
            </a:r>
          </a:p>
          <a:p>
            <a:pPr marL="171450" indent="-171450">
              <a:spcAft>
                <a:spcPts val="600"/>
              </a:spcAft>
              <a:buFont typeface="Wingdings" panose="05000000000000000000" pitchFamily="2" charset="2"/>
              <a:buChar char="§"/>
            </a:pPr>
            <a:r>
              <a:rPr lang="fr-FR" sz="1050" dirty="0">
                <a:latin typeface="Univers 45 Light" pitchFamily="2" charset="0"/>
              </a:rPr>
              <a:t>Présentation en COTECH et COPIL</a:t>
            </a:r>
          </a:p>
          <a:p>
            <a:pPr marL="171450" indent="-171450">
              <a:spcAft>
                <a:spcPts val="600"/>
              </a:spcAft>
              <a:buFont typeface="Wingdings" panose="05000000000000000000" pitchFamily="2" charset="2"/>
              <a:buChar char="§"/>
            </a:pPr>
            <a:r>
              <a:rPr lang="fr-FR" sz="1050" dirty="0">
                <a:latin typeface="Univers 45 Light" pitchFamily="2" charset="0"/>
              </a:rPr>
              <a:t>Webinaire de présentation aux partenaires et agents </a:t>
            </a:r>
          </a:p>
          <a:p>
            <a:pPr marL="171450" indent="-171450">
              <a:spcAft>
                <a:spcPts val="600"/>
              </a:spcAft>
              <a:buFont typeface="Wingdings" panose="05000000000000000000" pitchFamily="2" charset="2"/>
              <a:buChar char="§"/>
            </a:pPr>
            <a:endParaRPr lang="fr-FR" sz="1050" dirty="0">
              <a:latin typeface="Univers 45 Light" pitchFamily="2" charset="0"/>
            </a:endParaRPr>
          </a:p>
          <a:p>
            <a:pPr marL="171450" indent="-171450">
              <a:spcAft>
                <a:spcPts val="600"/>
              </a:spcAft>
              <a:buFont typeface="Wingdings" panose="05000000000000000000" pitchFamily="2" charset="2"/>
              <a:buChar char="§"/>
            </a:pPr>
            <a:endParaRPr lang="fr-FR" sz="1050" dirty="0">
              <a:latin typeface="Univers 45 Light" pitchFamily="2" charset="0"/>
            </a:endParaRPr>
          </a:p>
          <a:p>
            <a:pPr marL="171450" indent="-171450">
              <a:spcAft>
                <a:spcPts val="600"/>
              </a:spcAft>
              <a:buFont typeface="Wingdings" panose="05000000000000000000" pitchFamily="2" charset="2"/>
              <a:buChar char="§"/>
            </a:pPr>
            <a:endParaRPr lang="fr-FR" sz="1050" dirty="0">
              <a:latin typeface="Univers 45 Light" pitchFamily="2" charset="0"/>
            </a:endParaRPr>
          </a:p>
          <a:p>
            <a:pPr marL="171450" indent="-171450">
              <a:spcAft>
                <a:spcPts val="600"/>
              </a:spcAft>
              <a:buFont typeface="Wingdings" panose="05000000000000000000" pitchFamily="2" charset="2"/>
              <a:buChar char="§"/>
            </a:pPr>
            <a:endParaRPr lang="fr-FR" sz="1050" dirty="0">
              <a:latin typeface="Univers 45 Light" pitchFamily="2" charset="0"/>
            </a:endParaRPr>
          </a:p>
          <a:p>
            <a:pPr marL="171450" indent="-171450" algn="just">
              <a:buFont typeface="Arial" panose="020B0604020202020204" pitchFamily="34" charset="0"/>
              <a:buChar char="•"/>
            </a:pPr>
            <a:endParaRPr lang="fr-FR" sz="1050" dirty="0">
              <a:latin typeface="Univers 45 Light" pitchFamily="2" charset="0"/>
            </a:endParaRPr>
          </a:p>
          <a:p>
            <a:pPr marL="171450" indent="-171450" algn="just">
              <a:buFont typeface="Arial" panose="020B0604020202020204" pitchFamily="34" charset="0"/>
              <a:buChar char="•"/>
            </a:pPr>
            <a:endParaRPr lang="fr-FR" sz="1050" dirty="0">
              <a:latin typeface="Univers 45 Light" pitchFamily="2" charset="0"/>
            </a:endParaRPr>
          </a:p>
          <a:p>
            <a:pPr algn="just"/>
            <a:endParaRPr lang="fr-FR" sz="1050" dirty="0">
              <a:latin typeface="Arial" panose="020B0604020202020204" pitchFamily="34" charset="0"/>
              <a:cs typeface="Arial" panose="020B0604020202020204" pitchFamily="34" charset="0"/>
            </a:endParaRPr>
          </a:p>
          <a:p>
            <a:pPr algn="just"/>
            <a:endParaRPr lang="fr-FR" sz="1050" dirty="0">
              <a:latin typeface="Arial" panose="020B0604020202020204" pitchFamily="34" charset="0"/>
              <a:cs typeface="Arial" panose="020B0604020202020204" pitchFamily="34" charset="0"/>
            </a:endParaRPr>
          </a:p>
        </p:txBody>
      </p:sp>
      <p:sp>
        <p:nvSpPr>
          <p:cNvPr id="5" name="Rectangle 12">
            <a:extLst>
              <a:ext uri="{FF2B5EF4-FFF2-40B4-BE49-F238E27FC236}">
                <a16:creationId xmlns:a16="http://schemas.microsoft.com/office/drawing/2014/main" id="{7CB6116C-F468-4B6F-AF4E-3FEA5C68EABB}"/>
              </a:ext>
            </a:extLst>
          </p:cNvPr>
          <p:cNvSpPr>
            <a:spLocks noChangeArrowheads="1"/>
          </p:cNvSpPr>
          <p:nvPr/>
        </p:nvSpPr>
        <p:spPr bwMode="auto">
          <a:xfrm>
            <a:off x="5922525" y="1052736"/>
            <a:ext cx="2495932" cy="576638"/>
          </a:xfrm>
          <a:prstGeom prst="rect">
            <a:avLst/>
          </a:prstGeom>
          <a:solidFill>
            <a:schemeClr val="tx2"/>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6" name="Freeform 13">
            <a:extLst>
              <a:ext uri="{FF2B5EF4-FFF2-40B4-BE49-F238E27FC236}">
                <a16:creationId xmlns:a16="http://schemas.microsoft.com/office/drawing/2014/main" id="{239DC8A7-1388-40BD-ACC7-812D9BE3700D}"/>
              </a:ext>
            </a:extLst>
          </p:cNvPr>
          <p:cNvSpPr>
            <a:spLocks/>
          </p:cNvSpPr>
          <p:nvPr/>
        </p:nvSpPr>
        <p:spPr bwMode="auto">
          <a:xfrm>
            <a:off x="620417" y="1052736"/>
            <a:ext cx="2932994" cy="576638"/>
          </a:xfrm>
          <a:custGeom>
            <a:avLst/>
            <a:gdLst>
              <a:gd name="T0" fmla="*/ 0 w 926"/>
              <a:gd name="T1" fmla="*/ 0 h 357"/>
              <a:gd name="T2" fmla="*/ 179 w 926"/>
              <a:gd name="T3" fmla="*/ 177 h 357"/>
              <a:gd name="T4" fmla="*/ 0 w 926"/>
              <a:gd name="T5" fmla="*/ 357 h 357"/>
              <a:gd name="T6" fmla="*/ 926 w 926"/>
              <a:gd name="T7" fmla="*/ 357 h 357"/>
              <a:gd name="T8" fmla="*/ 926 w 926"/>
              <a:gd name="T9" fmla="*/ 0 h 357"/>
              <a:gd name="T10" fmla="*/ 0 w 926"/>
              <a:gd name="T11" fmla="*/ 0 h 357"/>
            </a:gdLst>
            <a:ahLst/>
            <a:cxnLst>
              <a:cxn ang="0">
                <a:pos x="T0" y="T1"/>
              </a:cxn>
              <a:cxn ang="0">
                <a:pos x="T2" y="T3"/>
              </a:cxn>
              <a:cxn ang="0">
                <a:pos x="T4" y="T5"/>
              </a:cxn>
              <a:cxn ang="0">
                <a:pos x="T6" y="T7"/>
              </a:cxn>
              <a:cxn ang="0">
                <a:pos x="T8" y="T9"/>
              </a:cxn>
              <a:cxn ang="0">
                <a:pos x="T10" y="T11"/>
              </a:cxn>
            </a:cxnLst>
            <a:rect l="0" t="0" r="r" b="b"/>
            <a:pathLst>
              <a:path w="926" h="357">
                <a:moveTo>
                  <a:pt x="0" y="0"/>
                </a:moveTo>
                <a:lnTo>
                  <a:pt x="179" y="177"/>
                </a:lnTo>
                <a:lnTo>
                  <a:pt x="0" y="357"/>
                </a:lnTo>
                <a:lnTo>
                  <a:pt x="926" y="357"/>
                </a:lnTo>
                <a:lnTo>
                  <a:pt x="926" y="0"/>
                </a:lnTo>
                <a:lnTo>
                  <a:pt x="0" y="0"/>
                </a:lnTo>
                <a:close/>
              </a:path>
            </a:pathLst>
          </a:custGeom>
          <a:solidFill>
            <a:schemeClr val="tx2"/>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7" name="Rectangle 14">
            <a:extLst>
              <a:ext uri="{FF2B5EF4-FFF2-40B4-BE49-F238E27FC236}">
                <a16:creationId xmlns:a16="http://schemas.microsoft.com/office/drawing/2014/main" id="{DD75E68D-C10C-49E6-9268-9496AACA225A}"/>
              </a:ext>
            </a:extLst>
          </p:cNvPr>
          <p:cNvSpPr>
            <a:spLocks noChangeArrowheads="1"/>
          </p:cNvSpPr>
          <p:nvPr/>
        </p:nvSpPr>
        <p:spPr bwMode="auto">
          <a:xfrm>
            <a:off x="3381995" y="1052736"/>
            <a:ext cx="2544560" cy="576638"/>
          </a:xfrm>
          <a:prstGeom prst="rect">
            <a:avLst/>
          </a:prstGeom>
          <a:solidFill>
            <a:schemeClr val="tx2"/>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nvGrpSpPr>
          <p:cNvPr id="8" name="Group 85">
            <a:extLst>
              <a:ext uri="{FF2B5EF4-FFF2-40B4-BE49-F238E27FC236}">
                <a16:creationId xmlns:a16="http://schemas.microsoft.com/office/drawing/2014/main" id="{46A6EB97-1030-44FA-9BD6-AC4F89CEF578}"/>
              </a:ext>
            </a:extLst>
          </p:cNvPr>
          <p:cNvGrpSpPr/>
          <p:nvPr/>
        </p:nvGrpSpPr>
        <p:grpSpPr>
          <a:xfrm>
            <a:off x="7856720" y="764704"/>
            <a:ext cx="865763" cy="1153276"/>
            <a:chOff x="5010150" y="2857500"/>
            <a:chExt cx="850900" cy="1133476"/>
          </a:xfrm>
        </p:grpSpPr>
        <p:sp>
          <p:nvSpPr>
            <p:cNvPr id="9" name="Freeform 65">
              <a:extLst>
                <a:ext uri="{FF2B5EF4-FFF2-40B4-BE49-F238E27FC236}">
                  <a16:creationId xmlns:a16="http://schemas.microsoft.com/office/drawing/2014/main" id="{F0928EE5-3F6B-4928-837B-1A1819205E16}"/>
                </a:ext>
              </a:extLst>
            </p:cNvPr>
            <p:cNvSpPr>
              <a:spLocks/>
            </p:cNvSpPr>
            <p:nvPr/>
          </p:nvSpPr>
          <p:spPr bwMode="auto">
            <a:xfrm>
              <a:off x="5010150" y="2857500"/>
              <a:ext cx="850900" cy="566738"/>
            </a:xfrm>
            <a:custGeom>
              <a:avLst/>
              <a:gdLst>
                <a:gd name="T0" fmla="*/ 177 w 536"/>
                <a:gd name="T1" fmla="*/ 0 h 357"/>
                <a:gd name="T2" fmla="*/ 0 w 536"/>
                <a:gd name="T3" fmla="*/ 180 h 357"/>
                <a:gd name="T4" fmla="*/ 180 w 536"/>
                <a:gd name="T5" fmla="*/ 357 h 357"/>
                <a:gd name="T6" fmla="*/ 536 w 536"/>
                <a:gd name="T7" fmla="*/ 357 h 357"/>
                <a:gd name="T8" fmla="*/ 177 w 536"/>
                <a:gd name="T9" fmla="*/ 0 h 357"/>
              </a:gdLst>
              <a:ahLst/>
              <a:cxnLst>
                <a:cxn ang="0">
                  <a:pos x="T0" y="T1"/>
                </a:cxn>
                <a:cxn ang="0">
                  <a:pos x="T2" y="T3"/>
                </a:cxn>
                <a:cxn ang="0">
                  <a:pos x="T4" y="T5"/>
                </a:cxn>
                <a:cxn ang="0">
                  <a:pos x="T6" y="T7"/>
                </a:cxn>
                <a:cxn ang="0">
                  <a:pos x="T8" y="T9"/>
                </a:cxn>
              </a:cxnLst>
              <a:rect l="0" t="0" r="r" b="b"/>
              <a:pathLst>
                <a:path w="536" h="357">
                  <a:moveTo>
                    <a:pt x="177" y="0"/>
                  </a:moveTo>
                  <a:lnTo>
                    <a:pt x="0" y="180"/>
                  </a:lnTo>
                  <a:lnTo>
                    <a:pt x="180" y="357"/>
                  </a:lnTo>
                  <a:lnTo>
                    <a:pt x="536" y="357"/>
                  </a:lnTo>
                  <a:lnTo>
                    <a:pt x="177" y="0"/>
                  </a:lnTo>
                  <a:close/>
                </a:path>
              </a:pathLst>
            </a:custGeom>
            <a:solidFill>
              <a:srgbClr val="FFC000"/>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10" name="Freeform 66">
              <a:extLst>
                <a:ext uri="{FF2B5EF4-FFF2-40B4-BE49-F238E27FC236}">
                  <a16:creationId xmlns:a16="http://schemas.microsoft.com/office/drawing/2014/main" id="{8E14BC89-EC53-4CAB-9B28-96C2575D9B29}"/>
                </a:ext>
              </a:extLst>
            </p:cNvPr>
            <p:cNvSpPr>
              <a:spLocks/>
            </p:cNvSpPr>
            <p:nvPr/>
          </p:nvSpPr>
          <p:spPr bwMode="auto">
            <a:xfrm>
              <a:off x="5010150" y="3424238"/>
              <a:ext cx="850900" cy="566738"/>
            </a:xfrm>
            <a:custGeom>
              <a:avLst/>
              <a:gdLst>
                <a:gd name="T0" fmla="*/ 177 w 536"/>
                <a:gd name="T1" fmla="*/ 357 h 357"/>
                <a:gd name="T2" fmla="*/ 0 w 536"/>
                <a:gd name="T3" fmla="*/ 180 h 357"/>
                <a:gd name="T4" fmla="*/ 180 w 536"/>
                <a:gd name="T5" fmla="*/ 0 h 357"/>
                <a:gd name="T6" fmla="*/ 536 w 536"/>
                <a:gd name="T7" fmla="*/ 0 h 357"/>
                <a:gd name="T8" fmla="*/ 177 w 536"/>
                <a:gd name="T9" fmla="*/ 357 h 357"/>
              </a:gdLst>
              <a:ahLst/>
              <a:cxnLst>
                <a:cxn ang="0">
                  <a:pos x="T0" y="T1"/>
                </a:cxn>
                <a:cxn ang="0">
                  <a:pos x="T2" y="T3"/>
                </a:cxn>
                <a:cxn ang="0">
                  <a:pos x="T4" y="T5"/>
                </a:cxn>
                <a:cxn ang="0">
                  <a:pos x="T6" y="T7"/>
                </a:cxn>
                <a:cxn ang="0">
                  <a:pos x="T8" y="T9"/>
                </a:cxn>
              </a:cxnLst>
              <a:rect l="0" t="0" r="r" b="b"/>
              <a:pathLst>
                <a:path w="536" h="357">
                  <a:moveTo>
                    <a:pt x="177" y="357"/>
                  </a:moveTo>
                  <a:lnTo>
                    <a:pt x="0" y="180"/>
                  </a:lnTo>
                  <a:lnTo>
                    <a:pt x="180" y="0"/>
                  </a:lnTo>
                  <a:lnTo>
                    <a:pt x="536" y="0"/>
                  </a:lnTo>
                  <a:lnTo>
                    <a:pt x="177" y="357"/>
                  </a:lnTo>
                  <a:close/>
                </a:path>
              </a:pathLst>
            </a:custGeom>
            <a:solidFill>
              <a:srgbClr val="F68D2E"/>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grpSp>
        <p:nvGrpSpPr>
          <p:cNvPr id="11" name="Group 84">
            <a:extLst>
              <a:ext uri="{FF2B5EF4-FFF2-40B4-BE49-F238E27FC236}">
                <a16:creationId xmlns:a16="http://schemas.microsoft.com/office/drawing/2014/main" id="{A549A97B-A810-4F83-9772-419A1A6EF2D9}"/>
              </a:ext>
            </a:extLst>
          </p:cNvPr>
          <p:cNvGrpSpPr/>
          <p:nvPr/>
        </p:nvGrpSpPr>
        <p:grpSpPr>
          <a:xfrm>
            <a:off x="2457840" y="764704"/>
            <a:ext cx="864149" cy="1153276"/>
            <a:chOff x="1546225" y="2857500"/>
            <a:chExt cx="849313" cy="1133476"/>
          </a:xfrm>
        </p:grpSpPr>
        <p:sp>
          <p:nvSpPr>
            <p:cNvPr id="12" name="Freeform 47">
              <a:extLst>
                <a:ext uri="{FF2B5EF4-FFF2-40B4-BE49-F238E27FC236}">
                  <a16:creationId xmlns:a16="http://schemas.microsoft.com/office/drawing/2014/main" id="{5D0C582A-FCB1-4F45-8DC8-9032F42EE909}"/>
                </a:ext>
              </a:extLst>
            </p:cNvPr>
            <p:cNvSpPr>
              <a:spLocks/>
            </p:cNvSpPr>
            <p:nvPr/>
          </p:nvSpPr>
          <p:spPr bwMode="auto">
            <a:xfrm>
              <a:off x="1546225" y="2857500"/>
              <a:ext cx="849313" cy="566738"/>
            </a:xfrm>
            <a:custGeom>
              <a:avLst/>
              <a:gdLst>
                <a:gd name="T0" fmla="*/ 179 w 535"/>
                <a:gd name="T1" fmla="*/ 0 h 357"/>
                <a:gd name="T2" fmla="*/ 0 w 535"/>
                <a:gd name="T3" fmla="*/ 180 h 357"/>
                <a:gd name="T4" fmla="*/ 179 w 535"/>
                <a:gd name="T5" fmla="*/ 357 h 357"/>
                <a:gd name="T6" fmla="*/ 535 w 535"/>
                <a:gd name="T7" fmla="*/ 357 h 357"/>
                <a:gd name="T8" fmla="*/ 179 w 535"/>
                <a:gd name="T9" fmla="*/ 0 h 357"/>
              </a:gdLst>
              <a:ahLst/>
              <a:cxnLst>
                <a:cxn ang="0">
                  <a:pos x="T0" y="T1"/>
                </a:cxn>
                <a:cxn ang="0">
                  <a:pos x="T2" y="T3"/>
                </a:cxn>
                <a:cxn ang="0">
                  <a:pos x="T4" y="T5"/>
                </a:cxn>
                <a:cxn ang="0">
                  <a:pos x="T6" y="T7"/>
                </a:cxn>
                <a:cxn ang="0">
                  <a:pos x="T8" y="T9"/>
                </a:cxn>
              </a:cxnLst>
              <a:rect l="0" t="0" r="r" b="b"/>
              <a:pathLst>
                <a:path w="535" h="357">
                  <a:moveTo>
                    <a:pt x="179" y="0"/>
                  </a:moveTo>
                  <a:lnTo>
                    <a:pt x="0" y="180"/>
                  </a:lnTo>
                  <a:lnTo>
                    <a:pt x="179" y="357"/>
                  </a:lnTo>
                  <a:lnTo>
                    <a:pt x="535" y="357"/>
                  </a:lnTo>
                  <a:lnTo>
                    <a:pt x="179" y="0"/>
                  </a:lnTo>
                  <a:close/>
                </a:path>
              </a:pathLst>
            </a:custGeom>
            <a:solidFill>
              <a:srgbClr val="0070C0"/>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13" name="Freeform 48">
              <a:extLst>
                <a:ext uri="{FF2B5EF4-FFF2-40B4-BE49-F238E27FC236}">
                  <a16:creationId xmlns:a16="http://schemas.microsoft.com/office/drawing/2014/main" id="{B0713D56-EAF0-487B-8305-673BD6153E2F}"/>
                </a:ext>
              </a:extLst>
            </p:cNvPr>
            <p:cNvSpPr>
              <a:spLocks/>
            </p:cNvSpPr>
            <p:nvPr/>
          </p:nvSpPr>
          <p:spPr bwMode="auto">
            <a:xfrm>
              <a:off x="1546225" y="3424238"/>
              <a:ext cx="849313" cy="566738"/>
            </a:xfrm>
            <a:custGeom>
              <a:avLst/>
              <a:gdLst>
                <a:gd name="T0" fmla="*/ 179 w 535"/>
                <a:gd name="T1" fmla="*/ 357 h 357"/>
                <a:gd name="T2" fmla="*/ 0 w 535"/>
                <a:gd name="T3" fmla="*/ 180 h 357"/>
                <a:gd name="T4" fmla="*/ 179 w 535"/>
                <a:gd name="T5" fmla="*/ 0 h 357"/>
                <a:gd name="T6" fmla="*/ 535 w 535"/>
                <a:gd name="T7" fmla="*/ 0 h 357"/>
                <a:gd name="T8" fmla="*/ 179 w 535"/>
                <a:gd name="T9" fmla="*/ 357 h 357"/>
              </a:gdLst>
              <a:ahLst/>
              <a:cxnLst>
                <a:cxn ang="0">
                  <a:pos x="T0" y="T1"/>
                </a:cxn>
                <a:cxn ang="0">
                  <a:pos x="T2" y="T3"/>
                </a:cxn>
                <a:cxn ang="0">
                  <a:pos x="T4" y="T5"/>
                </a:cxn>
                <a:cxn ang="0">
                  <a:pos x="T6" y="T7"/>
                </a:cxn>
                <a:cxn ang="0">
                  <a:pos x="T8" y="T9"/>
                </a:cxn>
              </a:cxnLst>
              <a:rect l="0" t="0" r="r" b="b"/>
              <a:pathLst>
                <a:path w="535" h="357">
                  <a:moveTo>
                    <a:pt x="179" y="357"/>
                  </a:moveTo>
                  <a:lnTo>
                    <a:pt x="0" y="180"/>
                  </a:lnTo>
                  <a:lnTo>
                    <a:pt x="179" y="0"/>
                  </a:lnTo>
                  <a:lnTo>
                    <a:pt x="535" y="0"/>
                  </a:lnTo>
                  <a:lnTo>
                    <a:pt x="179" y="357"/>
                  </a:lnTo>
                  <a:close/>
                </a:path>
              </a:pathLst>
            </a:custGeom>
            <a:solidFill>
              <a:srgbClr val="005EB8"/>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grpSp>
        <p:nvGrpSpPr>
          <p:cNvPr id="14" name="Group 83">
            <a:extLst>
              <a:ext uri="{FF2B5EF4-FFF2-40B4-BE49-F238E27FC236}">
                <a16:creationId xmlns:a16="http://schemas.microsoft.com/office/drawing/2014/main" id="{73C76AB5-4A00-4D2B-AE99-7E8B51DC18DA}"/>
              </a:ext>
            </a:extLst>
          </p:cNvPr>
          <p:cNvGrpSpPr/>
          <p:nvPr/>
        </p:nvGrpSpPr>
        <p:grpSpPr>
          <a:xfrm>
            <a:off x="5121063" y="764704"/>
            <a:ext cx="865763" cy="1153276"/>
            <a:chOff x="3278188" y="2857500"/>
            <a:chExt cx="850900" cy="1133476"/>
          </a:xfrm>
        </p:grpSpPr>
        <p:sp>
          <p:nvSpPr>
            <p:cNvPr id="15" name="Freeform 67">
              <a:extLst>
                <a:ext uri="{FF2B5EF4-FFF2-40B4-BE49-F238E27FC236}">
                  <a16:creationId xmlns:a16="http://schemas.microsoft.com/office/drawing/2014/main" id="{8B9019A7-4758-4247-B3FD-439C42BDBB51}"/>
                </a:ext>
              </a:extLst>
            </p:cNvPr>
            <p:cNvSpPr>
              <a:spLocks/>
            </p:cNvSpPr>
            <p:nvPr/>
          </p:nvSpPr>
          <p:spPr bwMode="auto">
            <a:xfrm>
              <a:off x="3278188" y="2857500"/>
              <a:ext cx="850900" cy="566738"/>
            </a:xfrm>
            <a:custGeom>
              <a:avLst/>
              <a:gdLst>
                <a:gd name="T0" fmla="*/ 177 w 536"/>
                <a:gd name="T1" fmla="*/ 0 h 357"/>
                <a:gd name="T2" fmla="*/ 0 w 536"/>
                <a:gd name="T3" fmla="*/ 180 h 357"/>
                <a:gd name="T4" fmla="*/ 180 w 536"/>
                <a:gd name="T5" fmla="*/ 357 h 357"/>
                <a:gd name="T6" fmla="*/ 536 w 536"/>
                <a:gd name="T7" fmla="*/ 357 h 357"/>
                <a:gd name="T8" fmla="*/ 177 w 536"/>
                <a:gd name="T9" fmla="*/ 0 h 357"/>
              </a:gdLst>
              <a:ahLst/>
              <a:cxnLst>
                <a:cxn ang="0">
                  <a:pos x="T0" y="T1"/>
                </a:cxn>
                <a:cxn ang="0">
                  <a:pos x="T2" y="T3"/>
                </a:cxn>
                <a:cxn ang="0">
                  <a:pos x="T4" y="T5"/>
                </a:cxn>
                <a:cxn ang="0">
                  <a:pos x="T6" y="T7"/>
                </a:cxn>
                <a:cxn ang="0">
                  <a:pos x="T8" y="T9"/>
                </a:cxn>
              </a:cxnLst>
              <a:rect l="0" t="0" r="r" b="b"/>
              <a:pathLst>
                <a:path w="536" h="357">
                  <a:moveTo>
                    <a:pt x="177" y="0"/>
                  </a:moveTo>
                  <a:lnTo>
                    <a:pt x="0" y="180"/>
                  </a:lnTo>
                  <a:lnTo>
                    <a:pt x="180" y="357"/>
                  </a:lnTo>
                  <a:lnTo>
                    <a:pt x="536" y="357"/>
                  </a:lnTo>
                  <a:lnTo>
                    <a:pt x="177" y="0"/>
                  </a:lnTo>
                  <a:close/>
                </a:path>
              </a:pathLst>
            </a:custGeom>
            <a:solidFill>
              <a:srgbClr val="43B02A"/>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16" name="Freeform 68">
              <a:extLst>
                <a:ext uri="{FF2B5EF4-FFF2-40B4-BE49-F238E27FC236}">
                  <a16:creationId xmlns:a16="http://schemas.microsoft.com/office/drawing/2014/main" id="{807A71AC-3B04-4FAD-AAB1-FD5F37992B5C}"/>
                </a:ext>
              </a:extLst>
            </p:cNvPr>
            <p:cNvSpPr>
              <a:spLocks/>
            </p:cNvSpPr>
            <p:nvPr/>
          </p:nvSpPr>
          <p:spPr bwMode="auto">
            <a:xfrm>
              <a:off x="3278188" y="3424238"/>
              <a:ext cx="850900" cy="566738"/>
            </a:xfrm>
            <a:custGeom>
              <a:avLst/>
              <a:gdLst>
                <a:gd name="T0" fmla="*/ 177 w 536"/>
                <a:gd name="T1" fmla="*/ 357 h 357"/>
                <a:gd name="T2" fmla="*/ 0 w 536"/>
                <a:gd name="T3" fmla="*/ 180 h 357"/>
                <a:gd name="T4" fmla="*/ 180 w 536"/>
                <a:gd name="T5" fmla="*/ 0 h 357"/>
                <a:gd name="T6" fmla="*/ 536 w 536"/>
                <a:gd name="T7" fmla="*/ 0 h 357"/>
                <a:gd name="T8" fmla="*/ 177 w 536"/>
                <a:gd name="T9" fmla="*/ 357 h 357"/>
              </a:gdLst>
              <a:ahLst/>
              <a:cxnLst>
                <a:cxn ang="0">
                  <a:pos x="T0" y="T1"/>
                </a:cxn>
                <a:cxn ang="0">
                  <a:pos x="T2" y="T3"/>
                </a:cxn>
                <a:cxn ang="0">
                  <a:pos x="T4" y="T5"/>
                </a:cxn>
                <a:cxn ang="0">
                  <a:pos x="T6" y="T7"/>
                </a:cxn>
                <a:cxn ang="0">
                  <a:pos x="T8" y="T9"/>
                </a:cxn>
              </a:cxnLst>
              <a:rect l="0" t="0" r="r" b="b"/>
              <a:pathLst>
                <a:path w="536" h="357">
                  <a:moveTo>
                    <a:pt x="177" y="357"/>
                  </a:moveTo>
                  <a:lnTo>
                    <a:pt x="0" y="180"/>
                  </a:lnTo>
                  <a:lnTo>
                    <a:pt x="180" y="0"/>
                  </a:lnTo>
                  <a:lnTo>
                    <a:pt x="536" y="0"/>
                  </a:lnTo>
                  <a:lnTo>
                    <a:pt x="177" y="357"/>
                  </a:lnTo>
                  <a:close/>
                </a:path>
              </a:pathLst>
            </a:custGeom>
            <a:solidFill>
              <a:srgbClr val="009A44"/>
            </a:solidFill>
            <a:ln>
              <a:noFill/>
            </a:ln>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sp>
        <p:nvSpPr>
          <p:cNvPr id="17" name="Freeform 19">
            <a:extLst>
              <a:ext uri="{FF2B5EF4-FFF2-40B4-BE49-F238E27FC236}">
                <a16:creationId xmlns:a16="http://schemas.microsoft.com/office/drawing/2014/main" id="{89E3A8D3-FBB4-45B6-8495-66DFE9910E85}"/>
              </a:ext>
            </a:extLst>
          </p:cNvPr>
          <p:cNvSpPr>
            <a:spLocks/>
          </p:cNvSpPr>
          <p:nvPr/>
        </p:nvSpPr>
        <p:spPr bwMode="auto">
          <a:xfrm>
            <a:off x="543758" y="2480281"/>
            <a:ext cx="2520000" cy="3973055"/>
          </a:xfrm>
          <a:prstGeom prst="rect">
            <a:avLst/>
          </a:prstGeom>
          <a:solidFill>
            <a:schemeClr val="bg1"/>
          </a:solidFill>
          <a:ln w="9525">
            <a:solidFill>
              <a:srgbClr val="005EB8"/>
            </a:solidFill>
            <a:round/>
            <a:headEnd/>
            <a:tailEnd/>
          </a:ln>
        </p:spPr>
        <p:txBody>
          <a:bodyPr vert="horz" wrap="square" lIns="93037" tIns="720000" rIns="93037" bIns="46519" numCol="1" anchor="ctr" anchorCtr="0" compatLnSpc="1">
            <a:prstTxWarp prst="textNoShape">
              <a:avLst/>
            </a:prstTxWarp>
          </a:bodyPr>
          <a:lstStyle/>
          <a:p>
            <a:pPr marL="171450" indent="-171450">
              <a:spcAft>
                <a:spcPts val="600"/>
              </a:spcAft>
              <a:buFont typeface="Wingdings" panose="05000000000000000000" pitchFamily="2" charset="2"/>
              <a:buChar char="§"/>
            </a:pPr>
            <a:r>
              <a:rPr lang="fr-FR" sz="1050" dirty="0">
                <a:latin typeface="Univers 45 Light" pitchFamily="2" charset="0"/>
              </a:rPr>
              <a:t>Entretiens de cadrage internes</a:t>
            </a:r>
          </a:p>
          <a:p>
            <a:pPr marL="171450" indent="-171450">
              <a:spcAft>
                <a:spcPts val="600"/>
              </a:spcAft>
              <a:buFont typeface="Wingdings" panose="05000000000000000000" pitchFamily="2" charset="2"/>
              <a:buChar char="§"/>
            </a:pPr>
            <a:r>
              <a:rPr lang="fr-FR" sz="1050" dirty="0">
                <a:latin typeface="Univers 45 Light" pitchFamily="2" charset="0"/>
              </a:rPr>
              <a:t>Analyse documentaire </a:t>
            </a:r>
          </a:p>
          <a:p>
            <a:pPr marL="171450" indent="-171450">
              <a:spcAft>
                <a:spcPts val="600"/>
              </a:spcAft>
              <a:buFont typeface="Wingdings" panose="05000000000000000000" pitchFamily="2" charset="2"/>
              <a:buChar char="§"/>
            </a:pPr>
            <a:r>
              <a:rPr lang="fr-FR" sz="1050" dirty="0">
                <a:latin typeface="Univers 45 Light" pitchFamily="2" charset="0"/>
              </a:rPr>
              <a:t>Webinaire à l’intention des agents : </a:t>
            </a:r>
            <a:r>
              <a:rPr lang="fr-FR" sz="1050" b="1" dirty="0">
                <a:latin typeface="Univers 45 Light" pitchFamily="2" charset="0"/>
              </a:rPr>
              <a:t>le 28 juin à 14h</a:t>
            </a:r>
          </a:p>
          <a:p>
            <a:pPr marL="171450" indent="-171450">
              <a:spcAft>
                <a:spcPts val="600"/>
              </a:spcAft>
              <a:buFont typeface="Wingdings" panose="05000000000000000000" pitchFamily="2" charset="2"/>
              <a:buChar char="§"/>
            </a:pPr>
            <a:r>
              <a:rPr lang="fr-FR" sz="1050" dirty="0">
                <a:latin typeface="Univers 45 Light" pitchFamily="2" charset="0"/>
              </a:rPr>
              <a:t>Mobilisation des cadres du CD et des partenaires : entretiens individuels et collectifs, enquête en ligne (jusqu’à la fin de l’été)</a:t>
            </a:r>
          </a:p>
          <a:p>
            <a:pPr marL="171450" indent="-171450">
              <a:spcAft>
                <a:spcPts val="600"/>
              </a:spcAft>
              <a:buFont typeface="Wingdings" panose="05000000000000000000" pitchFamily="2" charset="2"/>
              <a:buChar char="§"/>
            </a:pPr>
            <a:r>
              <a:rPr lang="fr-FR" sz="1050" dirty="0">
                <a:latin typeface="Univers 45 Light" pitchFamily="2" charset="0"/>
              </a:rPr>
              <a:t>Présentation d’une version intermédiaire du diagnostic en COPIL </a:t>
            </a:r>
            <a:r>
              <a:rPr lang="fr-FR" sz="1050" b="1" dirty="0">
                <a:latin typeface="Univers 45 Light" pitchFamily="2" charset="0"/>
              </a:rPr>
              <a:t>le 4 juillet après-midi</a:t>
            </a:r>
          </a:p>
          <a:p>
            <a:pPr marL="171450" indent="-171450">
              <a:spcAft>
                <a:spcPts val="600"/>
              </a:spcAft>
              <a:buFont typeface="Wingdings" panose="05000000000000000000" pitchFamily="2" charset="2"/>
              <a:buChar char="§"/>
            </a:pPr>
            <a:r>
              <a:rPr lang="fr-FR" sz="1050" dirty="0">
                <a:latin typeface="Univers 45 Light" pitchFamily="2" charset="0"/>
              </a:rPr>
              <a:t>Présentation de la démarche aux partenaires lors d’un webinaire dédié : </a:t>
            </a:r>
            <a:r>
              <a:rPr lang="fr-FR" sz="1050" b="1" dirty="0">
                <a:latin typeface="Univers 45 Light" pitchFamily="2" charset="0"/>
              </a:rPr>
              <a:t>le 7 juillet matin</a:t>
            </a:r>
          </a:p>
          <a:p>
            <a:pPr marL="171450" indent="-171450">
              <a:spcAft>
                <a:spcPts val="600"/>
              </a:spcAft>
              <a:buFont typeface="Wingdings" panose="05000000000000000000" pitchFamily="2" charset="2"/>
              <a:buChar char="§"/>
            </a:pPr>
            <a:r>
              <a:rPr lang="fr-FR" sz="1050" dirty="0">
                <a:latin typeface="Univers 45 Light" pitchFamily="2" charset="0"/>
              </a:rPr>
              <a:t>Rédaction du rapport de diagnostic et sa synthèse et présentation en COPIL en septembre</a:t>
            </a:r>
          </a:p>
          <a:p>
            <a:pPr marL="171450" indent="-171450">
              <a:spcAft>
                <a:spcPts val="600"/>
              </a:spcAft>
              <a:buFont typeface="Wingdings" panose="05000000000000000000" pitchFamily="2" charset="2"/>
              <a:buChar char="§"/>
            </a:pPr>
            <a:r>
              <a:rPr lang="fr-FR" sz="1050" dirty="0">
                <a:latin typeface="Univers 45 Light" pitchFamily="2" charset="0"/>
              </a:rPr>
              <a:t>Webinaire de synthèse et présentation aux partenaires et agents </a:t>
            </a:r>
          </a:p>
          <a:p>
            <a:pPr marL="171450" indent="-171450">
              <a:spcAft>
                <a:spcPts val="600"/>
              </a:spcAft>
              <a:buFont typeface="Wingdings" panose="05000000000000000000" pitchFamily="2" charset="2"/>
              <a:buChar char="§"/>
            </a:pPr>
            <a:endParaRPr lang="fr-FR" sz="1050" b="1" dirty="0">
              <a:latin typeface="Univers 45 Light" pitchFamily="2" charset="0"/>
            </a:endParaRPr>
          </a:p>
          <a:p>
            <a:pPr marL="171450" indent="-171450">
              <a:spcAft>
                <a:spcPts val="600"/>
              </a:spcAft>
              <a:buFont typeface="Wingdings" panose="05000000000000000000" pitchFamily="2" charset="2"/>
              <a:buChar char="§"/>
            </a:pPr>
            <a:endParaRPr lang="fr-FR" sz="1050" dirty="0">
              <a:latin typeface="Univers 45 Light" pitchFamily="2" charset="0"/>
            </a:endParaRPr>
          </a:p>
        </p:txBody>
      </p:sp>
      <p:sp>
        <p:nvSpPr>
          <p:cNvPr id="21" name="Freeform 37">
            <a:extLst>
              <a:ext uri="{FF2B5EF4-FFF2-40B4-BE49-F238E27FC236}">
                <a16:creationId xmlns:a16="http://schemas.microsoft.com/office/drawing/2014/main" id="{60078477-4083-494A-B658-B903776BEA33}"/>
              </a:ext>
            </a:extLst>
          </p:cNvPr>
          <p:cNvSpPr>
            <a:spLocks/>
          </p:cNvSpPr>
          <p:nvPr/>
        </p:nvSpPr>
        <p:spPr bwMode="auto">
          <a:xfrm>
            <a:off x="539552" y="2404160"/>
            <a:ext cx="2520000" cy="431023"/>
          </a:xfrm>
          <a:prstGeom prst="rect">
            <a:avLst/>
          </a:prstGeom>
          <a:solidFill>
            <a:srgbClr val="005EB8"/>
          </a:solidFill>
          <a:ln>
            <a:noFill/>
          </a:ln>
        </p:spPr>
        <p:txBody>
          <a:bodyPr vert="horz" wrap="square" lIns="72000" tIns="72000" rIns="72000" bIns="72000" numCol="1" anchor="ctr" anchorCtr="0" compatLnSpc="1">
            <a:prstTxWarp prst="textNoShape">
              <a:avLst/>
            </a:prstTxWarp>
          </a:bodyPr>
          <a:lstStyle/>
          <a:p>
            <a:pPr algn="ctr">
              <a:spcBef>
                <a:spcPts val="600"/>
              </a:spcBef>
            </a:pPr>
            <a:r>
              <a:rPr lang="fr-FR" sz="1100" b="1" dirty="0">
                <a:solidFill>
                  <a:schemeClr val="bg1"/>
                </a:solidFill>
                <a:latin typeface="Univers 45 Light" pitchFamily="2" charset="0"/>
                <a:cs typeface="Arial" panose="020B0604020202020204" pitchFamily="34" charset="0"/>
              </a:rPr>
              <a:t>Diagnostic culture</a:t>
            </a:r>
          </a:p>
        </p:txBody>
      </p:sp>
      <p:sp>
        <p:nvSpPr>
          <p:cNvPr id="22" name="Freeform 39">
            <a:extLst>
              <a:ext uri="{FF2B5EF4-FFF2-40B4-BE49-F238E27FC236}">
                <a16:creationId xmlns:a16="http://schemas.microsoft.com/office/drawing/2014/main" id="{48D9FE01-978E-4166-8CC0-C246A8E9FD10}"/>
              </a:ext>
            </a:extLst>
          </p:cNvPr>
          <p:cNvSpPr>
            <a:spLocks/>
          </p:cNvSpPr>
          <p:nvPr/>
        </p:nvSpPr>
        <p:spPr bwMode="auto">
          <a:xfrm>
            <a:off x="3222814" y="2410837"/>
            <a:ext cx="2520000" cy="420887"/>
          </a:xfrm>
          <a:prstGeom prst="rect">
            <a:avLst/>
          </a:prstGeom>
          <a:solidFill>
            <a:srgbClr val="009A44"/>
          </a:solidFill>
          <a:ln>
            <a:noFill/>
          </a:ln>
        </p:spPr>
        <p:txBody>
          <a:bodyPr vert="horz" wrap="square" lIns="72000" tIns="72000" rIns="72000" bIns="72000" numCol="1" anchor="ctr" anchorCtr="0" compatLnSpc="1">
            <a:prstTxWarp prst="textNoShape">
              <a:avLst/>
            </a:prstTxWarp>
          </a:bodyPr>
          <a:lstStyle/>
          <a:p>
            <a:pPr algn="ctr">
              <a:spcBef>
                <a:spcPts val="600"/>
              </a:spcBef>
            </a:pPr>
            <a:r>
              <a:rPr lang="fr-FR" sz="1100" b="1" dirty="0">
                <a:solidFill>
                  <a:schemeClr val="bg1"/>
                </a:solidFill>
                <a:latin typeface="Univers 45 Light" pitchFamily="2" charset="0"/>
                <a:cs typeface="Arial" pitchFamily="34" charset="0"/>
              </a:rPr>
              <a:t>Proposition d’une stratégie culture</a:t>
            </a:r>
          </a:p>
        </p:txBody>
      </p:sp>
      <p:sp>
        <p:nvSpPr>
          <p:cNvPr id="23" name="Freeform 40">
            <a:extLst>
              <a:ext uri="{FF2B5EF4-FFF2-40B4-BE49-F238E27FC236}">
                <a16:creationId xmlns:a16="http://schemas.microsoft.com/office/drawing/2014/main" id="{88C8A171-EA35-461D-B798-9AC81D57736F}"/>
              </a:ext>
            </a:extLst>
          </p:cNvPr>
          <p:cNvSpPr>
            <a:spLocks/>
          </p:cNvSpPr>
          <p:nvPr/>
        </p:nvSpPr>
        <p:spPr bwMode="auto">
          <a:xfrm>
            <a:off x="5922525" y="2408273"/>
            <a:ext cx="2520000" cy="4045063"/>
          </a:xfrm>
          <a:prstGeom prst="rect">
            <a:avLst/>
          </a:prstGeom>
          <a:solidFill>
            <a:schemeClr val="bg1"/>
          </a:solidFill>
          <a:ln w="9525">
            <a:solidFill>
              <a:srgbClr val="EAAA00"/>
            </a:solidFill>
            <a:round/>
            <a:headEnd/>
            <a:tailEnd/>
          </a:ln>
        </p:spPr>
        <p:txBody>
          <a:bodyPr vert="horz" wrap="square" lIns="72000" tIns="720000" rIns="93037" bIns="46519" numCol="1" anchor="t" anchorCtr="0" compatLnSpc="1">
            <a:prstTxWarp prst="textNoShape">
              <a:avLst/>
            </a:prstTxWarp>
          </a:bodyPr>
          <a:lstStyle/>
          <a:p>
            <a:pPr marL="171450" lvl="0" indent="-171450">
              <a:spcAft>
                <a:spcPts val="600"/>
              </a:spcAft>
              <a:buFont typeface="Wingdings" panose="05000000000000000000" pitchFamily="2" charset="2"/>
              <a:buChar char="§"/>
            </a:pPr>
            <a:r>
              <a:rPr lang="fr-FR" sz="1050" dirty="0">
                <a:latin typeface="Univers 45 Light" pitchFamily="2" charset="0"/>
              </a:rPr>
              <a:t>Travail de définition des indicateurs </a:t>
            </a:r>
          </a:p>
          <a:p>
            <a:pPr marL="171450" lvl="0" indent="-171450">
              <a:spcAft>
                <a:spcPts val="600"/>
              </a:spcAft>
              <a:buFont typeface="Wingdings" panose="05000000000000000000" pitchFamily="2" charset="2"/>
              <a:buChar char="§"/>
            </a:pPr>
            <a:r>
              <a:rPr lang="fr-FR" sz="1050" dirty="0">
                <a:latin typeface="Univers 45 Light" pitchFamily="2" charset="0"/>
              </a:rPr>
              <a:t>Rédaction du rapport complet comprenant le diagnostic, la stratégie et les fiches-actions et dispositifs </a:t>
            </a:r>
          </a:p>
          <a:p>
            <a:pPr marL="171450" lvl="0" indent="-171450">
              <a:spcAft>
                <a:spcPts val="600"/>
              </a:spcAft>
              <a:buFont typeface="Wingdings" panose="05000000000000000000" pitchFamily="2" charset="2"/>
              <a:buChar char="§"/>
            </a:pPr>
            <a:r>
              <a:rPr lang="fr-FR" sz="1050" dirty="0">
                <a:latin typeface="Univers 45 Light" pitchFamily="2" charset="0"/>
              </a:rPr>
              <a:t>Présentation en COTECH et COPIL</a:t>
            </a:r>
          </a:p>
          <a:p>
            <a:pPr marL="171450" lvl="0" indent="-171450">
              <a:spcAft>
                <a:spcPts val="600"/>
              </a:spcAft>
              <a:buFont typeface="Wingdings" panose="05000000000000000000" pitchFamily="2" charset="2"/>
              <a:buChar char="§"/>
            </a:pPr>
            <a:r>
              <a:rPr lang="fr-FR" sz="1050" dirty="0">
                <a:latin typeface="Univers 45 Light" pitchFamily="2" charset="0"/>
              </a:rPr>
              <a:t>Présentation du schéma final en webinaire aux partenaires et agents </a:t>
            </a:r>
          </a:p>
          <a:p>
            <a:pPr marL="171450" lvl="0" indent="-171450">
              <a:spcAft>
                <a:spcPts val="600"/>
              </a:spcAft>
              <a:buFont typeface="Arial" panose="020B0604020202020204" pitchFamily="34" charset="0"/>
              <a:buChar char="•"/>
            </a:pPr>
            <a:endParaRPr lang="fr-FR" sz="1050" kern="0" dirty="0">
              <a:latin typeface="Univers 45 Light" pitchFamily="2" charset="0"/>
              <a:cs typeface="Arial" panose="020B0604020202020204" pitchFamily="34" charset="0"/>
            </a:endParaRPr>
          </a:p>
          <a:p>
            <a:pPr marL="171450" lvl="0" indent="-171450">
              <a:spcAft>
                <a:spcPts val="600"/>
              </a:spcAft>
              <a:buFont typeface="Arial" panose="020B0604020202020204" pitchFamily="34" charset="0"/>
              <a:buChar char="•"/>
            </a:pPr>
            <a:endParaRPr lang="fr-FR" sz="1050" kern="0" dirty="0">
              <a:latin typeface="Univers 45 Light" pitchFamily="2" charset="0"/>
              <a:cs typeface="Arial" panose="020B0604020202020204" pitchFamily="34" charset="0"/>
            </a:endParaRPr>
          </a:p>
          <a:p>
            <a:pPr lvl="0">
              <a:spcAft>
                <a:spcPts val="600"/>
              </a:spcAft>
            </a:pPr>
            <a:r>
              <a:rPr lang="fr-FR" sz="1050" kern="0" dirty="0">
                <a:latin typeface="Univers 45 Light" pitchFamily="2" charset="0"/>
                <a:cs typeface="Arial" panose="020B0604020202020204" pitchFamily="34" charset="0"/>
              </a:rPr>
              <a:t> </a:t>
            </a:r>
            <a:endParaRPr lang="fr-FR" sz="1100" kern="0" dirty="0">
              <a:latin typeface="Univers 45 Light" pitchFamily="2" charset="0"/>
              <a:cs typeface="Arial" panose="020B0604020202020204" pitchFamily="34" charset="0"/>
            </a:endParaRPr>
          </a:p>
        </p:txBody>
      </p:sp>
      <p:sp>
        <p:nvSpPr>
          <p:cNvPr id="24" name="Freeform 41">
            <a:extLst>
              <a:ext uri="{FF2B5EF4-FFF2-40B4-BE49-F238E27FC236}">
                <a16:creationId xmlns:a16="http://schemas.microsoft.com/office/drawing/2014/main" id="{599F8D56-FFB3-4A03-B68D-0D9500115A2E}"/>
              </a:ext>
            </a:extLst>
          </p:cNvPr>
          <p:cNvSpPr>
            <a:spLocks/>
          </p:cNvSpPr>
          <p:nvPr/>
        </p:nvSpPr>
        <p:spPr bwMode="auto">
          <a:xfrm>
            <a:off x="5922525" y="2399801"/>
            <a:ext cx="2520000" cy="437639"/>
          </a:xfrm>
          <a:prstGeom prst="rect">
            <a:avLst/>
          </a:prstGeom>
          <a:solidFill>
            <a:srgbClr val="F68D2E"/>
          </a:solidFill>
          <a:ln>
            <a:noFill/>
          </a:ln>
        </p:spPr>
        <p:txBody>
          <a:bodyPr vert="horz" wrap="square" lIns="72000" tIns="72000" rIns="72000" bIns="72000" numCol="1" anchor="t" anchorCtr="0" compatLnSpc="1">
            <a:prstTxWarp prst="textNoShape">
              <a:avLst/>
            </a:prstTxWarp>
          </a:bodyPr>
          <a:lstStyle/>
          <a:p>
            <a:pPr algn="ctr">
              <a:spcBef>
                <a:spcPts val="600"/>
              </a:spcBef>
            </a:pPr>
            <a:r>
              <a:rPr lang="fr-FR" sz="1100" b="1" dirty="0">
                <a:solidFill>
                  <a:schemeClr val="bg1"/>
                </a:solidFill>
                <a:latin typeface="Univers 45 Light" pitchFamily="2" charset="0"/>
                <a:cs typeface="Arial" pitchFamily="34" charset="0"/>
              </a:rPr>
              <a:t>Proposition d’un Schéma Départemental de la culture</a:t>
            </a:r>
          </a:p>
        </p:txBody>
      </p:sp>
      <p:grpSp>
        <p:nvGrpSpPr>
          <p:cNvPr id="28" name="Group 140">
            <a:extLst>
              <a:ext uri="{FF2B5EF4-FFF2-40B4-BE49-F238E27FC236}">
                <a16:creationId xmlns:a16="http://schemas.microsoft.com/office/drawing/2014/main" id="{0D824367-EC6C-4149-B7E1-A0AB96EF28EF}"/>
              </a:ext>
            </a:extLst>
          </p:cNvPr>
          <p:cNvGrpSpPr/>
          <p:nvPr/>
        </p:nvGrpSpPr>
        <p:grpSpPr>
          <a:xfrm>
            <a:off x="614319" y="1977622"/>
            <a:ext cx="161524" cy="146616"/>
            <a:chOff x="3071812" y="5656263"/>
            <a:chExt cx="158751" cy="128588"/>
          </a:xfrm>
          <a:solidFill>
            <a:schemeClr val="tx2"/>
          </a:solidFill>
        </p:grpSpPr>
        <p:sp>
          <p:nvSpPr>
            <p:cNvPr id="29" name="Freeform 85">
              <a:extLst>
                <a:ext uri="{FF2B5EF4-FFF2-40B4-BE49-F238E27FC236}">
                  <a16:creationId xmlns:a16="http://schemas.microsoft.com/office/drawing/2014/main" id="{2EDA0203-39CB-4193-BE66-60F656F32361}"/>
                </a:ext>
              </a:extLst>
            </p:cNvPr>
            <p:cNvSpPr>
              <a:spLocks/>
            </p:cNvSpPr>
            <p:nvPr/>
          </p:nvSpPr>
          <p:spPr bwMode="auto">
            <a:xfrm>
              <a:off x="3071812" y="5656263"/>
              <a:ext cx="73025" cy="128588"/>
            </a:xfrm>
            <a:custGeom>
              <a:avLst/>
              <a:gdLst>
                <a:gd name="T0" fmla="*/ 0 w 18"/>
                <a:gd name="T1" fmla="*/ 14 h 31"/>
                <a:gd name="T2" fmla="*/ 0 w 18"/>
                <a:gd name="T3" fmla="*/ 19 h 31"/>
                <a:gd name="T4" fmla="*/ 0 w 18"/>
                <a:gd name="T5" fmla="*/ 29 h 31"/>
                <a:gd name="T6" fmla="*/ 2 w 18"/>
                <a:gd name="T7" fmla="*/ 31 h 31"/>
                <a:gd name="T8" fmla="*/ 15 w 18"/>
                <a:gd name="T9" fmla="*/ 31 h 31"/>
                <a:gd name="T10" fmla="*/ 18 w 18"/>
                <a:gd name="T11" fmla="*/ 29 h 31"/>
                <a:gd name="T12" fmla="*/ 18 w 18"/>
                <a:gd name="T13" fmla="*/ 19 h 31"/>
                <a:gd name="T14" fmla="*/ 15 w 18"/>
                <a:gd name="T15" fmla="*/ 16 h 31"/>
                <a:gd name="T16" fmla="*/ 8 w 18"/>
                <a:gd name="T17" fmla="*/ 16 h 31"/>
                <a:gd name="T18" fmla="*/ 12 w 18"/>
                <a:gd name="T19" fmla="*/ 10 h 31"/>
                <a:gd name="T20" fmla="*/ 17 w 18"/>
                <a:gd name="T21" fmla="*/ 8 h 31"/>
                <a:gd name="T22" fmla="*/ 18 w 18"/>
                <a:gd name="T23" fmla="*/ 8 h 31"/>
                <a:gd name="T24" fmla="*/ 18 w 18"/>
                <a:gd name="T25" fmla="*/ 8 h 31"/>
                <a:gd name="T26" fmla="*/ 18 w 18"/>
                <a:gd name="T27" fmla="*/ 2 h 31"/>
                <a:gd name="T28" fmla="*/ 15 w 18"/>
                <a:gd name="T29" fmla="*/ 0 h 31"/>
                <a:gd name="T30" fmla="*/ 9 w 18"/>
                <a:gd name="T31" fmla="*/ 2 h 31"/>
                <a:gd name="T32" fmla="*/ 0 w 18"/>
                <a:gd name="T3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14"/>
                  </a:moveTo>
                  <a:cubicBezTo>
                    <a:pt x="0" y="15"/>
                    <a:pt x="0" y="17"/>
                    <a:pt x="0" y="19"/>
                  </a:cubicBezTo>
                  <a:cubicBezTo>
                    <a:pt x="0" y="29"/>
                    <a:pt x="0" y="29"/>
                    <a:pt x="0" y="29"/>
                  </a:cubicBezTo>
                  <a:cubicBezTo>
                    <a:pt x="0" y="30"/>
                    <a:pt x="1" y="31"/>
                    <a:pt x="2" y="31"/>
                  </a:cubicBezTo>
                  <a:cubicBezTo>
                    <a:pt x="15" y="31"/>
                    <a:pt x="15" y="31"/>
                    <a:pt x="15" y="31"/>
                  </a:cubicBezTo>
                  <a:cubicBezTo>
                    <a:pt x="17" y="31"/>
                    <a:pt x="18" y="30"/>
                    <a:pt x="18" y="29"/>
                  </a:cubicBezTo>
                  <a:cubicBezTo>
                    <a:pt x="18" y="19"/>
                    <a:pt x="18" y="19"/>
                    <a:pt x="18" y="19"/>
                  </a:cubicBezTo>
                  <a:cubicBezTo>
                    <a:pt x="18" y="17"/>
                    <a:pt x="17" y="16"/>
                    <a:pt x="15" y="16"/>
                  </a:cubicBezTo>
                  <a:cubicBezTo>
                    <a:pt x="8" y="16"/>
                    <a:pt x="8" y="16"/>
                    <a:pt x="8" y="16"/>
                  </a:cubicBezTo>
                  <a:cubicBezTo>
                    <a:pt x="8" y="13"/>
                    <a:pt x="10" y="11"/>
                    <a:pt x="12" y="10"/>
                  </a:cubicBezTo>
                  <a:cubicBezTo>
                    <a:pt x="15" y="9"/>
                    <a:pt x="17" y="8"/>
                    <a:pt x="17" y="8"/>
                  </a:cubicBezTo>
                  <a:cubicBezTo>
                    <a:pt x="18" y="8"/>
                    <a:pt x="18" y="8"/>
                    <a:pt x="18" y="8"/>
                  </a:cubicBezTo>
                  <a:cubicBezTo>
                    <a:pt x="18" y="8"/>
                    <a:pt x="18" y="8"/>
                    <a:pt x="18" y="8"/>
                  </a:cubicBezTo>
                  <a:cubicBezTo>
                    <a:pt x="18" y="2"/>
                    <a:pt x="18" y="2"/>
                    <a:pt x="18" y="2"/>
                  </a:cubicBezTo>
                  <a:cubicBezTo>
                    <a:pt x="18" y="1"/>
                    <a:pt x="16" y="0"/>
                    <a:pt x="15" y="0"/>
                  </a:cubicBezTo>
                  <a:cubicBezTo>
                    <a:pt x="14" y="0"/>
                    <a:pt x="11" y="1"/>
                    <a:pt x="9" y="2"/>
                  </a:cubicBezTo>
                  <a:cubicBezTo>
                    <a:pt x="4" y="4"/>
                    <a:pt x="1" y="8"/>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30" name="Freeform 86">
              <a:extLst>
                <a:ext uri="{FF2B5EF4-FFF2-40B4-BE49-F238E27FC236}">
                  <a16:creationId xmlns:a16="http://schemas.microsoft.com/office/drawing/2014/main" id="{93E51A7B-B808-49ED-84AA-91126DD498FB}"/>
                </a:ext>
              </a:extLst>
            </p:cNvPr>
            <p:cNvSpPr>
              <a:spLocks/>
            </p:cNvSpPr>
            <p:nvPr/>
          </p:nvSpPr>
          <p:spPr bwMode="auto">
            <a:xfrm>
              <a:off x="3157538" y="5656263"/>
              <a:ext cx="73025" cy="128588"/>
            </a:xfrm>
            <a:custGeom>
              <a:avLst/>
              <a:gdLst>
                <a:gd name="T0" fmla="*/ 0 w 18"/>
                <a:gd name="T1" fmla="*/ 29 h 31"/>
                <a:gd name="T2" fmla="*/ 3 w 18"/>
                <a:gd name="T3" fmla="*/ 31 h 31"/>
                <a:gd name="T4" fmla="*/ 16 w 18"/>
                <a:gd name="T5" fmla="*/ 31 h 31"/>
                <a:gd name="T6" fmla="*/ 18 w 18"/>
                <a:gd name="T7" fmla="*/ 29 h 31"/>
                <a:gd name="T8" fmla="*/ 18 w 18"/>
                <a:gd name="T9" fmla="*/ 19 h 31"/>
                <a:gd name="T10" fmla="*/ 16 w 18"/>
                <a:gd name="T11" fmla="*/ 16 h 31"/>
                <a:gd name="T12" fmla="*/ 9 w 18"/>
                <a:gd name="T13" fmla="*/ 16 h 31"/>
                <a:gd name="T14" fmla="*/ 13 w 18"/>
                <a:gd name="T15" fmla="*/ 10 h 31"/>
                <a:gd name="T16" fmla="*/ 18 w 18"/>
                <a:gd name="T17" fmla="*/ 8 h 31"/>
                <a:gd name="T18" fmla="*/ 18 w 18"/>
                <a:gd name="T19" fmla="*/ 8 h 31"/>
                <a:gd name="T20" fmla="*/ 18 w 18"/>
                <a:gd name="T21" fmla="*/ 8 h 31"/>
                <a:gd name="T22" fmla="*/ 18 w 18"/>
                <a:gd name="T23" fmla="*/ 2 h 31"/>
                <a:gd name="T24" fmla="*/ 16 w 18"/>
                <a:gd name="T25" fmla="*/ 0 h 31"/>
                <a:gd name="T26" fmla="*/ 10 w 18"/>
                <a:gd name="T27" fmla="*/ 2 h 31"/>
                <a:gd name="T28" fmla="*/ 1 w 18"/>
                <a:gd name="T29" fmla="*/ 14 h 31"/>
                <a:gd name="T30" fmla="*/ 0 w 18"/>
                <a:gd name="T31" fmla="*/ 19 h 31"/>
                <a:gd name="T32" fmla="*/ 0 w 18"/>
                <a:gd name="T33"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29"/>
                  </a:moveTo>
                  <a:cubicBezTo>
                    <a:pt x="0" y="30"/>
                    <a:pt x="2" y="31"/>
                    <a:pt x="3" y="31"/>
                  </a:cubicBezTo>
                  <a:cubicBezTo>
                    <a:pt x="16" y="31"/>
                    <a:pt x="16" y="31"/>
                    <a:pt x="16" y="31"/>
                  </a:cubicBezTo>
                  <a:cubicBezTo>
                    <a:pt x="17" y="31"/>
                    <a:pt x="18" y="30"/>
                    <a:pt x="18" y="29"/>
                  </a:cubicBezTo>
                  <a:cubicBezTo>
                    <a:pt x="18" y="19"/>
                    <a:pt x="18" y="19"/>
                    <a:pt x="18" y="19"/>
                  </a:cubicBezTo>
                  <a:cubicBezTo>
                    <a:pt x="18" y="17"/>
                    <a:pt x="17" y="16"/>
                    <a:pt x="16" y="16"/>
                  </a:cubicBezTo>
                  <a:cubicBezTo>
                    <a:pt x="9" y="16"/>
                    <a:pt x="9" y="16"/>
                    <a:pt x="9" y="16"/>
                  </a:cubicBezTo>
                  <a:cubicBezTo>
                    <a:pt x="9" y="13"/>
                    <a:pt x="10" y="11"/>
                    <a:pt x="13" y="10"/>
                  </a:cubicBezTo>
                  <a:cubicBezTo>
                    <a:pt x="15" y="9"/>
                    <a:pt x="18" y="8"/>
                    <a:pt x="18" y="8"/>
                  </a:cubicBezTo>
                  <a:cubicBezTo>
                    <a:pt x="18" y="8"/>
                    <a:pt x="18" y="8"/>
                    <a:pt x="18" y="8"/>
                  </a:cubicBezTo>
                  <a:cubicBezTo>
                    <a:pt x="18" y="8"/>
                    <a:pt x="18" y="8"/>
                    <a:pt x="18" y="8"/>
                  </a:cubicBezTo>
                  <a:cubicBezTo>
                    <a:pt x="18" y="2"/>
                    <a:pt x="18" y="2"/>
                    <a:pt x="18" y="2"/>
                  </a:cubicBezTo>
                  <a:cubicBezTo>
                    <a:pt x="18" y="1"/>
                    <a:pt x="17" y="0"/>
                    <a:pt x="16" y="0"/>
                  </a:cubicBezTo>
                  <a:cubicBezTo>
                    <a:pt x="14" y="0"/>
                    <a:pt x="12" y="1"/>
                    <a:pt x="10" y="2"/>
                  </a:cubicBezTo>
                  <a:cubicBezTo>
                    <a:pt x="5" y="4"/>
                    <a:pt x="1" y="8"/>
                    <a:pt x="1" y="14"/>
                  </a:cubicBezTo>
                  <a:cubicBezTo>
                    <a:pt x="0" y="15"/>
                    <a:pt x="0" y="17"/>
                    <a:pt x="0" y="19"/>
                  </a:cubicBezTo>
                  <a:lnTo>
                    <a:pt x="0"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grpSp>
        <p:nvGrpSpPr>
          <p:cNvPr id="31" name="Group 141">
            <a:extLst>
              <a:ext uri="{FF2B5EF4-FFF2-40B4-BE49-F238E27FC236}">
                <a16:creationId xmlns:a16="http://schemas.microsoft.com/office/drawing/2014/main" id="{6A08B255-422B-4DEB-ACA8-764D1CE42D8D}"/>
              </a:ext>
            </a:extLst>
          </p:cNvPr>
          <p:cNvGrpSpPr/>
          <p:nvPr/>
        </p:nvGrpSpPr>
        <p:grpSpPr>
          <a:xfrm>
            <a:off x="3245905" y="1967006"/>
            <a:ext cx="161524" cy="146616"/>
            <a:chOff x="3071812" y="5656263"/>
            <a:chExt cx="158751" cy="128588"/>
          </a:xfrm>
          <a:solidFill>
            <a:srgbClr val="009A44"/>
          </a:solidFill>
        </p:grpSpPr>
        <p:sp>
          <p:nvSpPr>
            <p:cNvPr id="32" name="Freeform 85">
              <a:extLst>
                <a:ext uri="{FF2B5EF4-FFF2-40B4-BE49-F238E27FC236}">
                  <a16:creationId xmlns:a16="http://schemas.microsoft.com/office/drawing/2014/main" id="{5B61064F-AD16-4C18-84C1-AD245CDDDC03}"/>
                </a:ext>
              </a:extLst>
            </p:cNvPr>
            <p:cNvSpPr>
              <a:spLocks/>
            </p:cNvSpPr>
            <p:nvPr/>
          </p:nvSpPr>
          <p:spPr bwMode="auto">
            <a:xfrm>
              <a:off x="3071812" y="5656263"/>
              <a:ext cx="73025" cy="128588"/>
            </a:xfrm>
            <a:custGeom>
              <a:avLst/>
              <a:gdLst>
                <a:gd name="T0" fmla="*/ 0 w 18"/>
                <a:gd name="T1" fmla="*/ 14 h 31"/>
                <a:gd name="T2" fmla="*/ 0 w 18"/>
                <a:gd name="T3" fmla="*/ 19 h 31"/>
                <a:gd name="T4" fmla="*/ 0 w 18"/>
                <a:gd name="T5" fmla="*/ 29 h 31"/>
                <a:gd name="T6" fmla="*/ 2 w 18"/>
                <a:gd name="T7" fmla="*/ 31 h 31"/>
                <a:gd name="T8" fmla="*/ 15 w 18"/>
                <a:gd name="T9" fmla="*/ 31 h 31"/>
                <a:gd name="T10" fmla="*/ 18 w 18"/>
                <a:gd name="T11" fmla="*/ 29 h 31"/>
                <a:gd name="T12" fmla="*/ 18 w 18"/>
                <a:gd name="T13" fmla="*/ 19 h 31"/>
                <a:gd name="T14" fmla="*/ 15 w 18"/>
                <a:gd name="T15" fmla="*/ 16 h 31"/>
                <a:gd name="T16" fmla="*/ 8 w 18"/>
                <a:gd name="T17" fmla="*/ 16 h 31"/>
                <a:gd name="T18" fmla="*/ 12 w 18"/>
                <a:gd name="T19" fmla="*/ 10 h 31"/>
                <a:gd name="T20" fmla="*/ 17 w 18"/>
                <a:gd name="T21" fmla="*/ 8 h 31"/>
                <a:gd name="T22" fmla="*/ 18 w 18"/>
                <a:gd name="T23" fmla="*/ 8 h 31"/>
                <a:gd name="T24" fmla="*/ 18 w 18"/>
                <a:gd name="T25" fmla="*/ 8 h 31"/>
                <a:gd name="T26" fmla="*/ 18 w 18"/>
                <a:gd name="T27" fmla="*/ 2 h 31"/>
                <a:gd name="T28" fmla="*/ 15 w 18"/>
                <a:gd name="T29" fmla="*/ 0 h 31"/>
                <a:gd name="T30" fmla="*/ 9 w 18"/>
                <a:gd name="T31" fmla="*/ 2 h 31"/>
                <a:gd name="T32" fmla="*/ 0 w 18"/>
                <a:gd name="T3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14"/>
                  </a:moveTo>
                  <a:cubicBezTo>
                    <a:pt x="0" y="15"/>
                    <a:pt x="0" y="17"/>
                    <a:pt x="0" y="19"/>
                  </a:cubicBezTo>
                  <a:cubicBezTo>
                    <a:pt x="0" y="29"/>
                    <a:pt x="0" y="29"/>
                    <a:pt x="0" y="29"/>
                  </a:cubicBezTo>
                  <a:cubicBezTo>
                    <a:pt x="0" y="30"/>
                    <a:pt x="1" y="31"/>
                    <a:pt x="2" y="31"/>
                  </a:cubicBezTo>
                  <a:cubicBezTo>
                    <a:pt x="15" y="31"/>
                    <a:pt x="15" y="31"/>
                    <a:pt x="15" y="31"/>
                  </a:cubicBezTo>
                  <a:cubicBezTo>
                    <a:pt x="17" y="31"/>
                    <a:pt x="18" y="30"/>
                    <a:pt x="18" y="29"/>
                  </a:cubicBezTo>
                  <a:cubicBezTo>
                    <a:pt x="18" y="19"/>
                    <a:pt x="18" y="19"/>
                    <a:pt x="18" y="19"/>
                  </a:cubicBezTo>
                  <a:cubicBezTo>
                    <a:pt x="18" y="17"/>
                    <a:pt x="17" y="16"/>
                    <a:pt x="15" y="16"/>
                  </a:cubicBezTo>
                  <a:cubicBezTo>
                    <a:pt x="8" y="16"/>
                    <a:pt x="8" y="16"/>
                    <a:pt x="8" y="16"/>
                  </a:cubicBezTo>
                  <a:cubicBezTo>
                    <a:pt x="8" y="13"/>
                    <a:pt x="10" y="11"/>
                    <a:pt x="12" y="10"/>
                  </a:cubicBezTo>
                  <a:cubicBezTo>
                    <a:pt x="15" y="9"/>
                    <a:pt x="17" y="8"/>
                    <a:pt x="17" y="8"/>
                  </a:cubicBezTo>
                  <a:cubicBezTo>
                    <a:pt x="18" y="8"/>
                    <a:pt x="18" y="8"/>
                    <a:pt x="18" y="8"/>
                  </a:cubicBezTo>
                  <a:cubicBezTo>
                    <a:pt x="18" y="8"/>
                    <a:pt x="18" y="8"/>
                    <a:pt x="18" y="8"/>
                  </a:cubicBezTo>
                  <a:cubicBezTo>
                    <a:pt x="18" y="2"/>
                    <a:pt x="18" y="2"/>
                    <a:pt x="18" y="2"/>
                  </a:cubicBezTo>
                  <a:cubicBezTo>
                    <a:pt x="18" y="1"/>
                    <a:pt x="16" y="0"/>
                    <a:pt x="15" y="0"/>
                  </a:cubicBezTo>
                  <a:cubicBezTo>
                    <a:pt x="14" y="0"/>
                    <a:pt x="11" y="1"/>
                    <a:pt x="9" y="2"/>
                  </a:cubicBezTo>
                  <a:cubicBezTo>
                    <a:pt x="4" y="4"/>
                    <a:pt x="1" y="8"/>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33" name="Freeform 86">
              <a:extLst>
                <a:ext uri="{FF2B5EF4-FFF2-40B4-BE49-F238E27FC236}">
                  <a16:creationId xmlns:a16="http://schemas.microsoft.com/office/drawing/2014/main" id="{F814BFFB-CFA5-4949-8358-CC4D6F84ACDB}"/>
                </a:ext>
              </a:extLst>
            </p:cNvPr>
            <p:cNvSpPr>
              <a:spLocks/>
            </p:cNvSpPr>
            <p:nvPr/>
          </p:nvSpPr>
          <p:spPr bwMode="auto">
            <a:xfrm>
              <a:off x="3157538" y="5656263"/>
              <a:ext cx="73025" cy="128588"/>
            </a:xfrm>
            <a:custGeom>
              <a:avLst/>
              <a:gdLst>
                <a:gd name="T0" fmla="*/ 0 w 18"/>
                <a:gd name="T1" fmla="*/ 29 h 31"/>
                <a:gd name="T2" fmla="*/ 3 w 18"/>
                <a:gd name="T3" fmla="*/ 31 h 31"/>
                <a:gd name="T4" fmla="*/ 16 w 18"/>
                <a:gd name="T5" fmla="*/ 31 h 31"/>
                <a:gd name="T6" fmla="*/ 18 w 18"/>
                <a:gd name="T7" fmla="*/ 29 h 31"/>
                <a:gd name="T8" fmla="*/ 18 w 18"/>
                <a:gd name="T9" fmla="*/ 19 h 31"/>
                <a:gd name="T10" fmla="*/ 16 w 18"/>
                <a:gd name="T11" fmla="*/ 16 h 31"/>
                <a:gd name="T12" fmla="*/ 9 w 18"/>
                <a:gd name="T13" fmla="*/ 16 h 31"/>
                <a:gd name="T14" fmla="*/ 13 w 18"/>
                <a:gd name="T15" fmla="*/ 10 h 31"/>
                <a:gd name="T16" fmla="*/ 18 w 18"/>
                <a:gd name="T17" fmla="*/ 8 h 31"/>
                <a:gd name="T18" fmla="*/ 18 w 18"/>
                <a:gd name="T19" fmla="*/ 8 h 31"/>
                <a:gd name="T20" fmla="*/ 18 w 18"/>
                <a:gd name="T21" fmla="*/ 8 h 31"/>
                <a:gd name="T22" fmla="*/ 18 w 18"/>
                <a:gd name="T23" fmla="*/ 2 h 31"/>
                <a:gd name="T24" fmla="*/ 16 w 18"/>
                <a:gd name="T25" fmla="*/ 0 h 31"/>
                <a:gd name="T26" fmla="*/ 10 w 18"/>
                <a:gd name="T27" fmla="*/ 2 h 31"/>
                <a:gd name="T28" fmla="*/ 1 w 18"/>
                <a:gd name="T29" fmla="*/ 14 h 31"/>
                <a:gd name="T30" fmla="*/ 0 w 18"/>
                <a:gd name="T31" fmla="*/ 19 h 31"/>
                <a:gd name="T32" fmla="*/ 0 w 18"/>
                <a:gd name="T33"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29"/>
                  </a:moveTo>
                  <a:cubicBezTo>
                    <a:pt x="0" y="30"/>
                    <a:pt x="2" y="31"/>
                    <a:pt x="3" y="31"/>
                  </a:cubicBezTo>
                  <a:cubicBezTo>
                    <a:pt x="16" y="31"/>
                    <a:pt x="16" y="31"/>
                    <a:pt x="16" y="31"/>
                  </a:cubicBezTo>
                  <a:cubicBezTo>
                    <a:pt x="17" y="31"/>
                    <a:pt x="18" y="30"/>
                    <a:pt x="18" y="29"/>
                  </a:cubicBezTo>
                  <a:cubicBezTo>
                    <a:pt x="18" y="19"/>
                    <a:pt x="18" y="19"/>
                    <a:pt x="18" y="19"/>
                  </a:cubicBezTo>
                  <a:cubicBezTo>
                    <a:pt x="18" y="17"/>
                    <a:pt x="17" y="16"/>
                    <a:pt x="16" y="16"/>
                  </a:cubicBezTo>
                  <a:cubicBezTo>
                    <a:pt x="9" y="16"/>
                    <a:pt x="9" y="16"/>
                    <a:pt x="9" y="16"/>
                  </a:cubicBezTo>
                  <a:cubicBezTo>
                    <a:pt x="9" y="13"/>
                    <a:pt x="10" y="11"/>
                    <a:pt x="13" y="10"/>
                  </a:cubicBezTo>
                  <a:cubicBezTo>
                    <a:pt x="15" y="9"/>
                    <a:pt x="18" y="8"/>
                    <a:pt x="18" y="8"/>
                  </a:cubicBezTo>
                  <a:cubicBezTo>
                    <a:pt x="18" y="8"/>
                    <a:pt x="18" y="8"/>
                    <a:pt x="18" y="8"/>
                  </a:cubicBezTo>
                  <a:cubicBezTo>
                    <a:pt x="18" y="8"/>
                    <a:pt x="18" y="8"/>
                    <a:pt x="18" y="8"/>
                  </a:cubicBezTo>
                  <a:cubicBezTo>
                    <a:pt x="18" y="2"/>
                    <a:pt x="18" y="2"/>
                    <a:pt x="18" y="2"/>
                  </a:cubicBezTo>
                  <a:cubicBezTo>
                    <a:pt x="18" y="1"/>
                    <a:pt x="17" y="0"/>
                    <a:pt x="16" y="0"/>
                  </a:cubicBezTo>
                  <a:cubicBezTo>
                    <a:pt x="14" y="0"/>
                    <a:pt x="12" y="1"/>
                    <a:pt x="10" y="2"/>
                  </a:cubicBezTo>
                  <a:cubicBezTo>
                    <a:pt x="5" y="4"/>
                    <a:pt x="1" y="8"/>
                    <a:pt x="1" y="14"/>
                  </a:cubicBezTo>
                  <a:cubicBezTo>
                    <a:pt x="0" y="15"/>
                    <a:pt x="0" y="17"/>
                    <a:pt x="0" y="19"/>
                  </a:cubicBezTo>
                  <a:lnTo>
                    <a:pt x="0"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grpSp>
        <p:nvGrpSpPr>
          <p:cNvPr id="34" name="Group 144">
            <a:extLst>
              <a:ext uri="{FF2B5EF4-FFF2-40B4-BE49-F238E27FC236}">
                <a16:creationId xmlns:a16="http://schemas.microsoft.com/office/drawing/2014/main" id="{CC541F38-1195-43E8-95E5-1A30244BC228}"/>
              </a:ext>
            </a:extLst>
          </p:cNvPr>
          <p:cNvGrpSpPr/>
          <p:nvPr/>
        </p:nvGrpSpPr>
        <p:grpSpPr>
          <a:xfrm>
            <a:off x="5931027" y="1968147"/>
            <a:ext cx="161524" cy="146616"/>
            <a:chOff x="3071812" y="5656263"/>
            <a:chExt cx="158751" cy="128588"/>
          </a:xfrm>
          <a:solidFill>
            <a:srgbClr val="F68D2E"/>
          </a:solidFill>
        </p:grpSpPr>
        <p:sp>
          <p:nvSpPr>
            <p:cNvPr id="35" name="Freeform 85">
              <a:extLst>
                <a:ext uri="{FF2B5EF4-FFF2-40B4-BE49-F238E27FC236}">
                  <a16:creationId xmlns:a16="http://schemas.microsoft.com/office/drawing/2014/main" id="{A58DAC8E-BEB3-46D8-9633-81591FC166BC}"/>
                </a:ext>
              </a:extLst>
            </p:cNvPr>
            <p:cNvSpPr>
              <a:spLocks/>
            </p:cNvSpPr>
            <p:nvPr/>
          </p:nvSpPr>
          <p:spPr bwMode="auto">
            <a:xfrm>
              <a:off x="3071812" y="5656263"/>
              <a:ext cx="73025" cy="128588"/>
            </a:xfrm>
            <a:custGeom>
              <a:avLst/>
              <a:gdLst>
                <a:gd name="T0" fmla="*/ 0 w 18"/>
                <a:gd name="T1" fmla="*/ 14 h 31"/>
                <a:gd name="T2" fmla="*/ 0 w 18"/>
                <a:gd name="T3" fmla="*/ 19 h 31"/>
                <a:gd name="T4" fmla="*/ 0 w 18"/>
                <a:gd name="T5" fmla="*/ 29 h 31"/>
                <a:gd name="T6" fmla="*/ 2 w 18"/>
                <a:gd name="T7" fmla="*/ 31 h 31"/>
                <a:gd name="T8" fmla="*/ 15 w 18"/>
                <a:gd name="T9" fmla="*/ 31 h 31"/>
                <a:gd name="T10" fmla="*/ 18 w 18"/>
                <a:gd name="T11" fmla="*/ 29 h 31"/>
                <a:gd name="T12" fmla="*/ 18 w 18"/>
                <a:gd name="T13" fmla="*/ 19 h 31"/>
                <a:gd name="T14" fmla="*/ 15 w 18"/>
                <a:gd name="T15" fmla="*/ 16 h 31"/>
                <a:gd name="T16" fmla="*/ 8 w 18"/>
                <a:gd name="T17" fmla="*/ 16 h 31"/>
                <a:gd name="T18" fmla="*/ 12 w 18"/>
                <a:gd name="T19" fmla="*/ 10 h 31"/>
                <a:gd name="T20" fmla="*/ 17 w 18"/>
                <a:gd name="T21" fmla="*/ 8 h 31"/>
                <a:gd name="T22" fmla="*/ 18 w 18"/>
                <a:gd name="T23" fmla="*/ 8 h 31"/>
                <a:gd name="T24" fmla="*/ 18 w 18"/>
                <a:gd name="T25" fmla="*/ 8 h 31"/>
                <a:gd name="T26" fmla="*/ 18 w 18"/>
                <a:gd name="T27" fmla="*/ 2 h 31"/>
                <a:gd name="T28" fmla="*/ 15 w 18"/>
                <a:gd name="T29" fmla="*/ 0 h 31"/>
                <a:gd name="T30" fmla="*/ 9 w 18"/>
                <a:gd name="T31" fmla="*/ 2 h 31"/>
                <a:gd name="T32" fmla="*/ 0 w 18"/>
                <a:gd name="T3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14"/>
                  </a:moveTo>
                  <a:cubicBezTo>
                    <a:pt x="0" y="15"/>
                    <a:pt x="0" y="17"/>
                    <a:pt x="0" y="19"/>
                  </a:cubicBezTo>
                  <a:cubicBezTo>
                    <a:pt x="0" y="29"/>
                    <a:pt x="0" y="29"/>
                    <a:pt x="0" y="29"/>
                  </a:cubicBezTo>
                  <a:cubicBezTo>
                    <a:pt x="0" y="30"/>
                    <a:pt x="1" y="31"/>
                    <a:pt x="2" y="31"/>
                  </a:cubicBezTo>
                  <a:cubicBezTo>
                    <a:pt x="15" y="31"/>
                    <a:pt x="15" y="31"/>
                    <a:pt x="15" y="31"/>
                  </a:cubicBezTo>
                  <a:cubicBezTo>
                    <a:pt x="17" y="31"/>
                    <a:pt x="18" y="30"/>
                    <a:pt x="18" y="29"/>
                  </a:cubicBezTo>
                  <a:cubicBezTo>
                    <a:pt x="18" y="19"/>
                    <a:pt x="18" y="19"/>
                    <a:pt x="18" y="19"/>
                  </a:cubicBezTo>
                  <a:cubicBezTo>
                    <a:pt x="18" y="17"/>
                    <a:pt x="17" y="16"/>
                    <a:pt x="15" y="16"/>
                  </a:cubicBezTo>
                  <a:cubicBezTo>
                    <a:pt x="8" y="16"/>
                    <a:pt x="8" y="16"/>
                    <a:pt x="8" y="16"/>
                  </a:cubicBezTo>
                  <a:cubicBezTo>
                    <a:pt x="8" y="13"/>
                    <a:pt x="10" y="11"/>
                    <a:pt x="12" y="10"/>
                  </a:cubicBezTo>
                  <a:cubicBezTo>
                    <a:pt x="15" y="9"/>
                    <a:pt x="17" y="8"/>
                    <a:pt x="17" y="8"/>
                  </a:cubicBezTo>
                  <a:cubicBezTo>
                    <a:pt x="18" y="8"/>
                    <a:pt x="18" y="8"/>
                    <a:pt x="18" y="8"/>
                  </a:cubicBezTo>
                  <a:cubicBezTo>
                    <a:pt x="18" y="8"/>
                    <a:pt x="18" y="8"/>
                    <a:pt x="18" y="8"/>
                  </a:cubicBezTo>
                  <a:cubicBezTo>
                    <a:pt x="18" y="2"/>
                    <a:pt x="18" y="2"/>
                    <a:pt x="18" y="2"/>
                  </a:cubicBezTo>
                  <a:cubicBezTo>
                    <a:pt x="18" y="1"/>
                    <a:pt x="16" y="0"/>
                    <a:pt x="15" y="0"/>
                  </a:cubicBezTo>
                  <a:cubicBezTo>
                    <a:pt x="14" y="0"/>
                    <a:pt x="11" y="1"/>
                    <a:pt x="9" y="2"/>
                  </a:cubicBezTo>
                  <a:cubicBezTo>
                    <a:pt x="4" y="4"/>
                    <a:pt x="1" y="8"/>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sp>
          <p:nvSpPr>
            <p:cNvPr id="36" name="Freeform 86">
              <a:extLst>
                <a:ext uri="{FF2B5EF4-FFF2-40B4-BE49-F238E27FC236}">
                  <a16:creationId xmlns:a16="http://schemas.microsoft.com/office/drawing/2014/main" id="{E2E33271-1716-4A28-A362-748317C9ACE7}"/>
                </a:ext>
              </a:extLst>
            </p:cNvPr>
            <p:cNvSpPr>
              <a:spLocks/>
            </p:cNvSpPr>
            <p:nvPr/>
          </p:nvSpPr>
          <p:spPr bwMode="auto">
            <a:xfrm>
              <a:off x="3157538" y="5656263"/>
              <a:ext cx="73025" cy="128588"/>
            </a:xfrm>
            <a:custGeom>
              <a:avLst/>
              <a:gdLst>
                <a:gd name="T0" fmla="*/ 0 w 18"/>
                <a:gd name="T1" fmla="*/ 29 h 31"/>
                <a:gd name="T2" fmla="*/ 3 w 18"/>
                <a:gd name="T3" fmla="*/ 31 h 31"/>
                <a:gd name="T4" fmla="*/ 16 w 18"/>
                <a:gd name="T5" fmla="*/ 31 h 31"/>
                <a:gd name="T6" fmla="*/ 18 w 18"/>
                <a:gd name="T7" fmla="*/ 29 h 31"/>
                <a:gd name="T8" fmla="*/ 18 w 18"/>
                <a:gd name="T9" fmla="*/ 19 h 31"/>
                <a:gd name="T10" fmla="*/ 16 w 18"/>
                <a:gd name="T11" fmla="*/ 16 h 31"/>
                <a:gd name="T12" fmla="*/ 9 w 18"/>
                <a:gd name="T13" fmla="*/ 16 h 31"/>
                <a:gd name="T14" fmla="*/ 13 w 18"/>
                <a:gd name="T15" fmla="*/ 10 h 31"/>
                <a:gd name="T16" fmla="*/ 18 w 18"/>
                <a:gd name="T17" fmla="*/ 8 h 31"/>
                <a:gd name="T18" fmla="*/ 18 w 18"/>
                <a:gd name="T19" fmla="*/ 8 h 31"/>
                <a:gd name="T20" fmla="*/ 18 w 18"/>
                <a:gd name="T21" fmla="*/ 8 h 31"/>
                <a:gd name="T22" fmla="*/ 18 w 18"/>
                <a:gd name="T23" fmla="*/ 2 h 31"/>
                <a:gd name="T24" fmla="*/ 16 w 18"/>
                <a:gd name="T25" fmla="*/ 0 h 31"/>
                <a:gd name="T26" fmla="*/ 10 w 18"/>
                <a:gd name="T27" fmla="*/ 2 h 31"/>
                <a:gd name="T28" fmla="*/ 1 w 18"/>
                <a:gd name="T29" fmla="*/ 14 h 31"/>
                <a:gd name="T30" fmla="*/ 0 w 18"/>
                <a:gd name="T31" fmla="*/ 19 h 31"/>
                <a:gd name="T32" fmla="*/ 0 w 18"/>
                <a:gd name="T33"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31">
                  <a:moveTo>
                    <a:pt x="0" y="29"/>
                  </a:moveTo>
                  <a:cubicBezTo>
                    <a:pt x="0" y="30"/>
                    <a:pt x="2" y="31"/>
                    <a:pt x="3" y="31"/>
                  </a:cubicBezTo>
                  <a:cubicBezTo>
                    <a:pt x="16" y="31"/>
                    <a:pt x="16" y="31"/>
                    <a:pt x="16" y="31"/>
                  </a:cubicBezTo>
                  <a:cubicBezTo>
                    <a:pt x="17" y="31"/>
                    <a:pt x="18" y="30"/>
                    <a:pt x="18" y="29"/>
                  </a:cubicBezTo>
                  <a:cubicBezTo>
                    <a:pt x="18" y="19"/>
                    <a:pt x="18" y="19"/>
                    <a:pt x="18" y="19"/>
                  </a:cubicBezTo>
                  <a:cubicBezTo>
                    <a:pt x="18" y="17"/>
                    <a:pt x="17" y="16"/>
                    <a:pt x="16" y="16"/>
                  </a:cubicBezTo>
                  <a:cubicBezTo>
                    <a:pt x="9" y="16"/>
                    <a:pt x="9" y="16"/>
                    <a:pt x="9" y="16"/>
                  </a:cubicBezTo>
                  <a:cubicBezTo>
                    <a:pt x="9" y="13"/>
                    <a:pt x="10" y="11"/>
                    <a:pt x="13" y="10"/>
                  </a:cubicBezTo>
                  <a:cubicBezTo>
                    <a:pt x="15" y="9"/>
                    <a:pt x="18" y="8"/>
                    <a:pt x="18" y="8"/>
                  </a:cubicBezTo>
                  <a:cubicBezTo>
                    <a:pt x="18" y="8"/>
                    <a:pt x="18" y="8"/>
                    <a:pt x="18" y="8"/>
                  </a:cubicBezTo>
                  <a:cubicBezTo>
                    <a:pt x="18" y="8"/>
                    <a:pt x="18" y="8"/>
                    <a:pt x="18" y="8"/>
                  </a:cubicBezTo>
                  <a:cubicBezTo>
                    <a:pt x="18" y="2"/>
                    <a:pt x="18" y="2"/>
                    <a:pt x="18" y="2"/>
                  </a:cubicBezTo>
                  <a:cubicBezTo>
                    <a:pt x="18" y="1"/>
                    <a:pt x="17" y="0"/>
                    <a:pt x="16" y="0"/>
                  </a:cubicBezTo>
                  <a:cubicBezTo>
                    <a:pt x="14" y="0"/>
                    <a:pt x="12" y="1"/>
                    <a:pt x="10" y="2"/>
                  </a:cubicBezTo>
                  <a:cubicBezTo>
                    <a:pt x="5" y="4"/>
                    <a:pt x="1" y="8"/>
                    <a:pt x="1" y="14"/>
                  </a:cubicBezTo>
                  <a:cubicBezTo>
                    <a:pt x="0" y="15"/>
                    <a:pt x="0" y="17"/>
                    <a:pt x="0" y="19"/>
                  </a:cubicBezTo>
                  <a:lnTo>
                    <a:pt x="0"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037" tIns="46519" rIns="93037" bIns="46519" numCol="1" anchor="t" anchorCtr="0" compatLnSpc="1">
              <a:prstTxWarp prst="textNoShape">
                <a:avLst/>
              </a:prstTxWarp>
            </a:bodyPr>
            <a:lstStyle/>
            <a:p>
              <a:endParaRPr lang="fr-FR" sz="1832">
                <a:latin typeface="Univers 45 Light" pitchFamily="2" charset="0"/>
              </a:endParaRPr>
            </a:p>
          </p:txBody>
        </p:sp>
      </p:grpSp>
      <p:sp>
        <p:nvSpPr>
          <p:cNvPr id="37" name="TextBox 155">
            <a:extLst>
              <a:ext uri="{FF2B5EF4-FFF2-40B4-BE49-F238E27FC236}">
                <a16:creationId xmlns:a16="http://schemas.microsoft.com/office/drawing/2014/main" id="{EC6BC0D3-7DA6-4F71-B909-2482CFB3BCD1}"/>
              </a:ext>
            </a:extLst>
          </p:cNvPr>
          <p:cNvSpPr txBox="1"/>
          <p:nvPr/>
        </p:nvSpPr>
        <p:spPr>
          <a:xfrm>
            <a:off x="1046539" y="1967006"/>
            <a:ext cx="1234505" cy="187872"/>
          </a:xfrm>
          <a:prstGeom prst="rect">
            <a:avLst/>
          </a:prstGeom>
          <a:noFill/>
        </p:spPr>
        <p:txBody>
          <a:bodyPr wrap="none" lIns="0" tIns="0" rIns="0" bIns="0" rtlCol="0" anchor="b">
            <a:spAutoFit/>
          </a:bodyPr>
          <a:lstStyle/>
          <a:p>
            <a:pPr algn="r"/>
            <a:r>
              <a:rPr lang="fr-FR" sz="1221" b="1" dirty="0">
                <a:solidFill>
                  <a:schemeClr val="accent1"/>
                </a:solidFill>
                <a:latin typeface="Univers 45 Light" pitchFamily="2" charset="0"/>
              </a:rPr>
              <a:t>Mai- Septembre </a:t>
            </a:r>
          </a:p>
        </p:txBody>
      </p:sp>
      <p:sp>
        <p:nvSpPr>
          <p:cNvPr id="38" name="TextBox 156">
            <a:extLst>
              <a:ext uri="{FF2B5EF4-FFF2-40B4-BE49-F238E27FC236}">
                <a16:creationId xmlns:a16="http://schemas.microsoft.com/office/drawing/2014/main" id="{1329BD93-E733-4EF9-BF93-6AD0A3578371}"/>
              </a:ext>
            </a:extLst>
          </p:cNvPr>
          <p:cNvSpPr txBox="1"/>
          <p:nvPr/>
        </p:nvSpPr>
        <p:spPr>
          <a:xfrm>
            <a:off x="4014289" y="1946378"/>
            <a:ext cx="982833" cy="187872"/>
          </a:xfrm>
          <a:prstGeom prst="rect">
            <a:avLst/>
          </a:prstGeom>
          <a:noFill/>
        </p:spPr>
        <p:txBody>
          <a:bodyPr wrap="none" lIns="0" tIns="0" rIns="0" bIns="0" rtlCol="0" anchor="b">
            <a:spAutoFit/>
          </a:bodyPr>
          <a:lstStyle/>
          <a:p>
            <a:pPr algn="r"/>
            <a:r>
              <a:rPr lang="fr-FR" sz="1221" b="1" dirty="0">
                <a:solidFill>
                  <a:srgbClr val="009A44"/>
                </a:solidFill>
                <a:latin typeface="Univers 45 Light" pitchFamily="2" charset="0"/>
              </a:rPr>
              <a:t>Octobre 2022</a:t>
            </a:r>
          </a:p>
        </p:txBody>
      </p:sp>
      <p:sp>
        <p:nvSpPr>
          <p:cNvPr id="39" name="TextBox 157">
            <a:extLst>
              <a:ext uri="{FF2B5EF4-FFF2-40B4-BE49-F238E27FC236}">
                <a16:creationId xmlns:a16="http://schemas.microsoft.com/office/drawing/2014/main" id="{D656A2FC-6E4B-4C1C-A621-539CEDAD5A78}"/>
              </a:ext>
            </a:extLst>
          </p:cNvPr>
          <p:cNvSpPr txBox="1"/>
          <p:nvPr/>
        </p:nvSpPr>
        <p:spPr>
          <a:xfrm>
            <a:off x="6316543" y="1967006"/>
            <a:ext cx="2077878" cy="187872"/>
          </a:xfrm>
          <a:prstGeom prst="rect">
            <a:avLst/>
          </a:prstGeom>
          <a:noFill/>
        </p:spPr>
        <p:txBody>
          <a:bodyPr wrap="none" lIns="0" tIns="0" rIns="0" bIns="0" rtlCol="0" anchor="b">
            <a:spAutoFit/>
          </a:bodyPr>
          <a:lstStyle/>
          <a:p>
            <a:pPr algn="r"/>
            <a:r>
              <a:rPr lang="fr-FR" sz="1221" b="1" dirty="0">
                <a:solidFill>
                  <a:srgbClr val="F68D2E"/>
                </a:solidFill>
                <a:latin typeface="Univers 45 Light" pitchFamily="2" charset="0"/>
              </a:rPr>
              <a:t>Novembre – Décembre 2022</a:t>
            </a:r>
          </a:p>
        </p:txBody>
      </p:sp>
      <p:sp>
        <p:nvSpPr>
          <p:cNvPr id="43" name="TextBox 125">
            <a:extLst>
              <a:ext uri="{FF2B5EF4-FFF2-40B4-BE49-F238E27FC236}">
                <a16:creationId xmlns:a16="http://schemas.microsoft.com/office/drawing/2014/main" id="{50FE4B49-5A61-448F-843A-E23B5E1A13B9}"/>
              </a:ext>
            </a:extLst>
          </p:cNvPr>
          <p:cNvSpPr txBox="1"/>
          <p:nvPr/>
        </p:nvSpPr>
        <p:spPr>
          <a:xfrm>
            <a:off x="1425191" y="1187886"/>
            <a:ext cx="764633" cy="250518"/>
          </a:xfrm>
          <a:prstGeom prst="rect">
            <a:avLst/>
          </a:prstGeom>
          <a:noFill/>
        </p:spPr>
        <p:txBody>
          <a:bodyPr wrap="none" lIns="0" tIns="0" rIns="0" bIns="0" rtlCol="0">
            <a:spAutoFit/>
          </a:bodyPr>
          <a:lstStyle/>
          <a:p>
            <a:r>
              <a:rPr lang="fr-FR" sz="1628" b="1">
                <a:solidFill>
                  <a:schemeClr val="bg1"/>
                </a:solidFill>
                <a:latin typeface="Univers 45 Light" pitchFamily="2" charset="0"/>
                <a:cs typeface="Arial" pitchFamily="34" charset="0"/>
              </a:rPr>
              <a:t>Phase 1</a:t>
            </a:r>
          </a:p>
        </p:txBody>
      </p:sp>
      <p:sp>
        <p:nvSpPr>
          <p:cNvPr id="44" name="TextBox 126">
            <a:extLst>
              <a:ext uri="{FF2B5EF4-FFF2-40B4-BE49-F238E27FC236}">
                <a16:creationId xmlns:a16="http://schemas.microsoft.com/office/drawing/2014/main" id="{46655CB9-A8AC-4B86-9F64-B40B921D9902}"/>
              </a:ext>
            </a:extLst>
          </p:cNvPr>
          <p:cNvSpPr txBox="1"/>
          <p:nvPr/>
        </p:nvSpPr>
        <p:spPr>
          <a:xfrm>
            <a:off x="3863833" y="1194746"/>
            <a:ext cx="764633" cy="250518"/>
          </a:xfrm>
          <a:prstGeom prst="rect">
            <a:avLst/>
          </a:prstGeom>
          <a:noFill/>
        </p:spPr>
        <p:txBody>
          <a:bodyPr wrap="none" lIns="0" tIns="0" rIns="0" bIns="0" rtlCol="0">
            <a:spAutoFit/>
          </a:bodyPr>
          <a:lstStyle/>
          <a:p>
            <a:r>
              <a:rPr lang="fr-FR" sz="1628" b="1">
                <a:solidFill>
                  <a:schemeClr val="bg1"/>
                </a:solidFill>
                <a:latin typeface="Univers 45 Light" pitchFamily="2" charset="0"/>
                <a:cs typeface="Arial" pitchFamily="34" charset="0"/>
              </a:rPr>
              <a:t>Phase 2</a:t>
            </a:r>
          </a:p>
        </p:txBody>
      </p:sp>
      <p:sp>
        <p:nvSpPr>
          <p:cNvPr id="45" name="TextBox 127">
            <a:extLst>
              <a:ext uri="{FF2B5EF4-FFF2-40B4-BE49-F238E27FC236}">
                <a16:creationId xmlns:a16="http://schemas.microsoft.com/office/drawing/2014/main" id="{5053C253-1E05-4B1C-AD0A-ACA17F1D63FC}"/>
              </a:ext>
            </a:extLst>
          </p:cNvPr>
          <p:cNvSpPr txBox="1"/>
          <p:nvPr/>
        </p:nvSpPr>
        <p:spPr>
          <a:xfrm>
            <a:off x="6479185" y="1187886"/>
            <a:ext cx="764633" cy="250518"/>
          </a:xfrm>
          <a:prstGeom prst="rect">
            <a:avLst/>
          </a:prstGeom>
          <a:noFill/>
        </p:spPr>
        <p:txBody>
          <a:bodyPr wrap="none" lIns="0" tIns="0" rIns="0" bIns="0" rtlCol="0">
            <a:spAutoFit/>
          </a:bodyPr>
          <a:lstStyle/>
          <a:p>
            <a:r>
              <a:rPr lang="fr-FR" sz="1628" b="1">
                <a:solidFill>
                  <a:schemeClr val="bg1"/>
                </a:solidFill>
                <a:latin typeface="Univers 45 Light" pitchFamily="2" charset="0"/>
                <a:cs typeface="Arial" pitchFamily="34" charset="0"/>
              </a:rPr>
              <a:t>Phase 3</a:t>
            </a:r>
          </a:p>
        </p:txBody>
      </p:sp>
    </p:spTree>
    <p:extLst>
      <p:ext uri="{BB962C8B-B14F-4D97-AF65-F5344CB8AC3E}">
        <p14:creationId xmlns:p14="http://schemas.microsoft.com/office/powerpoint/2010/main" val="614675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 coins arrondis 36">
            <a:extLst>
              <a:ext uri="{FF2B5EF4-FFF2-40B4-BE49-F238E27FC236}">
                <a16:creationId xmlns:a16="http://schemas.microsoft.com/office/drawing/2014/main" id="{37705116-0D25-4602-89C8-2B060569F52F}"/>
              </a:ext>
            </a:extLst>
          </p:cNvPr>
          <p:cNvSpPr/>
          <p:nvPr/>
        </p:nvSpPr>
        <p:spPr>
          <a:xfrm>
            <a:off x="300207" y="3327200"/>
            <a:ext cx="1531872" cy="1728192"/>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La culture comme facteur d’épanouissement personnel,</a:t>
            </a:r>
          </a:p>
          <a:p>
            <a:pPr algn="ctr"/>
            <a:r>
              <a:rPr lang="fr-FR" sz="1200" b="1" dirty="0">
                <a:solidFill>
                  <a:schemeClr val="tx1"/>
                </a:solidFill>
              </a:rPr>
              <a:t>d’attractivité du territoire et de cohésion sociale</a:t>
            </a:r>
          </a:p>
        </p:txBody>
      </p:sp>
      <p:sp>
        <p:nvSpPr>
          <p:cNvPr id="39" name="Rectangle : coins arrondis 38">
            <a:extLst>
              <a:ext uri="{FF2B5EF4-FFF2-40B4-BE49-F238E27FC236}">
                <a16:creationId xmlns:a16="http://schemas.microsoft.com/office/drawing/2014/main" id="{085CAAC5-1B25-4CBC-BBB5-5ECB6DD5A243}"/>
              </a:ext>
            </a:extLst>
          </p:cNvPr>
          <p:cNvSpPr/>
          <p:nvPr/>
        </p:nvSpPr>
        <p:spPr>
          <a:xfrm>
            <a:off x="2495672" y="2344433"/>
            <a:ext cx="2413800" cy="1147692"/>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Révéler la singularité culturelle du territoire par la convergence des identités culturelles</a:t>
            </a:r>
          </a:p>
        </p:txBody>
      </p:sp>
      <p:sp>
        <p:nvSpPr>
          <p:cNvPr id="41" name="Rectangle : coins arrondis 40">
            <a:extLst>
              <a:ext uri="{FF2B5EF4-FFF2-40B4-BE49-F238E27FC236}">
                <a16:creationId xmlns:a16="http://schemas.microsoft.com/office/drawing/2014/main" id="{6A4B1DD8-A607-47F6-B07B-B801B3ECB4C8}"/>
              </a:ext>
            </a:extLst>
          </p:cNvPr>
          <p:cNvSpPr/>
          <p:nvPr/>
        </p:nvSpPr>
        <p:spPr>
          <a:xfrm>
            <a:off x="2485007" y="3658298"/>
            <a:ext cx="2424465" cy="1076983"/>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Rendre lisible son action sur le territoire</a:t>
            </a:r>
          </a:p>
        </p:txBody>
      </p:sp>
      <p:sp>
        <p:nvSpPr>
          <p:cNvPr id="42" name="ZoneTexte 41">
            <a:extLst>
              <a:ext uri="{FF2B5EF4-FFF2-40B4-BE49-F238E27FC236}">
                <a16:creationId xmlns:a16="http://schemas.microsoft.com/office/drawing/2014/main" id="{593994FA-6C88-4B32-91BA-745DEB31D5CC}"/>
              </a:ext>
            </a:extLst>
          </p:cNvPr>
          <p:cNvSpPr txBox="1"/>
          <p:nvPr/>
        </p:nvSpPr>
        <p:spPr>
          <a:xfrm>
            <a:off x="410473" y="1935101"/>
            <a:ext cx="1311340" cy="215444"/>
          </a:xfrm>
          <a:prstGeom prst="rect">
            <a:avLst/>
          </a:prstGeom>
          <a:solidFill>
            <a:srgbClr val="B73720"/>
          </a:solidFill>
        </p:spPr>
        <p:txBody>
          <a:bodyPr wrap="square" lIns="0" tIns="0" rIns="0" bIns="0" rtlCol="0">
            <a:spAutoFit/>
          </a:bodyPr>
          <a:lstStyle/>
          <a:p>
            <a:pPr algn="ctr"/>
            <a:r>
              <a:rPr lang="fr-FR" sz="1400" b="1" dirty="0">
                <a:solidFill>
                  <a:schemeClr val="bg1"/>
                </a:solidFill>
                <a:cs typeface="Univers LT Std 45 Light"/>
              </a:rPr>
              <a:t>Une finalité</a:t>
            </a:r>
          </a:p>
        </p:txBody>
      </p:sp>
      <p:sp>
        <p:nvSpPr>
          <p:cNvPr id="43" name="Titre 1">
            <a:extLst>
              <a:ext uri="{FF2B5EF4-FFF2-40B4-BE49-F238E27FC236}">
                <a16:creationId xmlns:a16="http://schemas.microsoft.com/office/drawing/2014/main" id="{669935E3-5D0A-4FAC-8011-3B15ED168666}"/>
              </a:ext>
            </a:extLst>
          </p:cNvPr>
          <p:cNvSpPr>
            <a:spLocks noGrp="1"/>
          </p:cNvSpPr>
          <p:nvPr>
            <p:ph type="title"/>
          </p:nvPr>
        </p:nvSpPr>
        <p:spPr>
          <a:xfrm>
            <a:off x="672867" y="113999"/>
            <a:ext cx="8136903" cy="1143000"/>
          </a:xfrm>
        </p:spPr>
        <p:txBody>
          <a:bodyPr/>
          <a:lstStyle/>
          <a:p>
            <a:r>
              <a:rPr lang="fr-FR" sz="2400" b="1" cap="small" dirty="0">
                <a:solidFill>
                  <a:srgbClr val="D33510"/>
                </a:solidFill>
                <a:latin typeface="Arial" panose="020B0604020202020204" pitchFamily="34" charset="0"/>
                <a:cs typeface="Arial" panose="020B0604020202020204" pitchFamily="34" charset="0"/>
              </a:rPr>
              <a:t>Le cadre général de la politique culturelle :  </a:t>
            </a:r>
            <a:br>
              <a:rPr lang="fr-FR" sz="2400" b="1" cap="small" dirty="0">
                <a:solidFill>
                  <a:srgbClr val="D33510"/>
                </a:solidFill>
                <a:latin typeface="Arial" panose="020B0604020202020204" pitchFamily="34" charset="0"/>
                <a:cs typeface="Arial" panose="020B0604020202020204" pitchFamily="34" charset="0"/>
              </a:rPr>
            </a:br>
            <a:r>
              <a:rPr lang="fr-FR" sz="2400" b="1" cap="small" dirty="0">
                <a:latin typeface="Arial" panose="020B0604020202020204" pitchFamily="34" charset="0"/>
                <a:cs typeface="Arial" panose="020B0604020202020204" pitchFamily="34" charset="0"/>
              </a:rPr>
              <a:t>la politique culturelle 2018 - 2022</a:t>
            </a:r>
          </a:p>
        </p:txBody>
      </p:sp>
      <p:sp>
        <p:nvSpPr>
          <p:cNvPr id="44" name="Rectangle : coins arrondis 43">
            <a:extLst>
              <a:ext uri="{FF2B5EF4-FFF2-40B4-BE49-F238E27FC236}">
                <a16:creationId xmlns:a16="http://schemas.microsoft.com/office/drawing/2014/main" id="{0AF9C0E9-2137-44D9-84AA-5F33F00CBA52}"/>
              </a:ext>
            </a:extLst>
          </p:cNvPr>
          <p:cNvSpPr/>
          <p:nvPr/>
        </p:nvSpPr>
        <p:spPr>
          <a:xfrm>
            <a:off x="2495671" y="4953462"/>
            <a:ext cx="2413801" cy="1147692"/>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Construire une convergence entre les 4 structures culturelles du Département</a:t>
            </a:r>
          </a:p>
        </p:txBody>
      </p:sp>
      <p:sp>
        <p:nvSpPr>
          <p:cNvPr id="46" name="ZoneTexte 45">
            <a:extLst>
              <a:ext uri="{FF2B5EF4-FFF2-40B4-BE49-F238E27FC236}">
                <a16:creationId xmlns:a16="http://schemas.microsoft.com/office/drawing/2014/main" id="{C2A71E62-C2F5-45BD-8C2A-E9E0DF892ADE}"/>
              </a:ext>
            </a:extLst>
          </p:cNvPr>
          <p:cNvSpPr txBox="1"/>
          <p:nvPr/>
        </p:nvSpPr>
        <p:spPr>
          <a:xfrm>
            <a:off x="503548" y="1259797"/>
            <a:ext cx="8136904" cy="307777"/>
          </a:xfrm>
          <a:prstGeom prst="rect">
            <a:avLst/>
          </a:prstGeom>
          <a:noFill/>
        </p:spPr>
        <p:txBody>
          <a:bodyPr wrap="square" rtlCol="0">
            <a:spAutoFit/>
          </a:bodyPr>
          <a:lstStyle/>
          <a:p>
            <a:pPr algn="ctr"/>
            <a:r>
              <a:rPr lang="fr-FR" sz="1400" b="1" dirty="0"/>
              <a:t>La politique culturelle départementale sous forme d’arbres d’objectifs</a:t>
            </a:r>
          </a:p>
        </p:txBody>
      </p:sp>
      <p:sp>
        <p:nvSpPr>
          <p:cNvPr id="47" name="ZoneTexte 46">
            <a:extLst>
              <a:ext uri="{FF2B5EF4-FFF2-40B4-BE49-F238E27FC236}">
                <a16:creationId xmlns:a16="http://schemas.microsoft.com/office/drawing/2014/main" id="{1C866F0A-A871-4F93-BFDF-3C0C749C6AF0}"/>
              </a:ext>
            </a:extLst>
          </p:cNvPr>
          <p:cNvSpPr txBox="1"/>
          <p:nvPr/>
        </p:nvSpPr>
        <p:spPr>
          <a:xfrm>
            <a:off x="3131840" y="1935101"/>
            <a:ext cx="1311340" cy="215444"/>
          </a:xfrm>
          <a:prstGeom prst="rect">
            <a:avLst/>
          </a:prstGeom>
          <a:solidFill>
            <a:srgbClr val="B73720"/>
          </a:solidFill>
        </p:spPr>
        <p:txBody>
          <a:bodyPr wrap="square" lIns="0" tIns="0" rIns="0" bIns="0" rtlCol="0">
            <a:spAutoFit/>
          </a:bodyPr>
          <a:lstStyle/>
          <a:p>
            <a:pPr algn="ctr"/>
            <a:r>
              <a:rPr lang="fr-FR" sz="1400" b="1" dirty="0">
                <a:solidFill>
                  <a:schemeClr val="bg1"/>
                </a:solidFill>
                <a:cs typeface="Univers LT Std 45 Light"/>
              </a:rPr>
              <a:t>Des objectifs</a:t>
            </a:r>
          </a:p>
        </p:txBody>
      </p:sp>
      <p:cxnSp>
        <p:nvCxnSpPr>
          <p:cNvPr id="50" name="Connecteur droit 49">
            <a:extLst>
              <a:ext uri="{FF2B5EF4-FFF2-40B4-BE49-F238E27FC236}">
                <a16:creationId xmlns:a16="http://schemas.microsoft.com/office/drawing/2014/main" id="{537AB6B7-9A9E-4EF5-B4B5-0D86F6F0ED61}"/>
              </a:ext>
            </a:extLst>
          </p:cNvPr>
          <p:cNvCxnSpPr>
            <a:cxnSpLocks/>
            <a:stCxn id="37" idx="3"/>
            <a:endCxn id="39" idx="1"/>
          </p:cNvCxnSpPr>
          <p:nvPr/>
        </p:nvCxnSpPr>
        <p:spPr>
          <a:xfrm flipV="1">
            <a:off x="1832079" y="2918279"/>
            <a:ext cx="663593" cy="1273017"/>
          </a:xfrm>
          <a:prstGeom prst="line">
            <a:avLst/>
          </a:prstGeom>
        </p:spPr>
        <p:style>
          <a:lnRef idx="1">
            <a:schemeClr val="accent2"/>
          </a:lnRef>
          <a:fillRef idx="0">
            <a:schemeClr val="accent2"/>
          </a:fillRef>
          <a:effectRef idx="0">
            <a:schemeClr val="accent2"/>
          </a:effectRef>
          <a:fontRef idx="minor">
            <a:schemeClr val="tx1"/>
          </a:fontRef>
        </p:style>
      </p:cxnSp>
      <p:cxnSp>
        <p:nvCxnSpPr>
          <p:cNvPr id="51" name="Connecteur droit 50">
            <a:extLst>
              <a:ext uri="{FF2B5EF4-FFF2-40B4-BE49-F238E27FC236}">
                <a16:creationId xmlns:a16="http://schemas.microsoft.com/office/drawing/2014/main" id="{4B59316E-E3EA-4ADA-8D2B-B1AA08A378B2}"/>
              </a:ext>
            </a:extLst>
          </p:cNvPr>
          <p:cNvCxnSpPr>
            <a:cxnSpLocks/>
            <a:stCxn id="37" idx="3"/>
            <a:endCxn id="44" idx="1"/>
          </p:cNvCxnSpPr>
          <p:nvPr/>
        </p:nvCxnSpPr>
        <p:spPr>
          <a:xfrm>
            <a:off x="1832079" y="4191296"/>
            <a:ext cx="663592" cy="1336012"/>
          </a:xfrm>
          <a:prstGeom prst="line">
            <a:avLst/>
          </a:prstGeom>
        </p:spPr>
        <p:style>
          <a:lnRef idx="1">
            <a:schemeClr val="accent2"/>
          </a:lnRef>
          <a:fillRef idx="0">
            <a:schemeClr val="accent2"/>
          </a:fillRef>
          <a:effectRef idx="0">
            <a:schemeClr val="accent2"/>
          </a:effectRef>
          <a:fontRef idx="minor">
            <a:schemeClr val="tx1"/>
          </a:fontRef>
        </p:style>
      </p:cxnSp>
      <p:cxnSp>
        <p:nvCxnSpPr>
          <p:cNvPr id="54" name="Connecteur droit 53">
            <a:extLst>
              <a:ext uri="{FF2B5EF4-FFF2-40B4-BE49-F238E27FC236}">
                <a16:creationId xmlns:a16="http://schemas.microsoft.com/office/drawing/2014/main" id="{A0F4A891-AA8E-4A00-9146-7881483432E5}"/>
              </a:ext>
            </a:extLst>
          </p:cNvPr>
          <p:cNvCxnSpPr>
            <a:cxnSpLocks/>
            <a:stCxn id="37" idx="3"/>
            <a:endCxn id="41" idx="1"/>
          </p:cNvCxnSpPr>
          <p:nvPr/>
        </p:nvCxnSpPr>
        <p:spPr>
          <a:xfrm>
            <a:off x="1832079" y="4191296"/>
            <a:ext cx="652928" cy="5494"/>
          </a:xfrm>
          <a:prstGeom prst="line">
            <a:avLst/>
          </a:prstGeom>
        </p:spPr>
        <p:style>
          <a:lnRef idx="1">
            <a:schemeClr val="accent2"/>
          </a:lnRef>
          <a:fillRef idx="0">
            <a:schemeClr val="accent2"/>
          </a:fillRef>
          <a:effectRef idx="0">
            <a:schemeClr val="accent2"/>
          </a:effectRef>
          <a:fontRef idx="minor">
            <a:schemeClr val="tx1"/>
          </a:fontRef>
        </p:style>
      </p:cxnSp>
      <p:sp>
        <p:nvSpPr>
          <p:cNvPr id="114" name="ZoneTexte 113">
            <a:extLst>
              <a:ext uri="{FF2B5EF4-FFF2-40B4-BE49-F238E27FC236}">
                <a16:creationId xmlns:a16="http://schemas.microsoft.com/office/drawing/2014/main" id="{2C7F88F7-76B7-41F5-9489-91F7C0B1D762}"/>
              </a:ext>
            </a:extLst>
          </p:cNvPr>
          <p:cNvSpPr txBox="1"/>
          <p:nvPr/>
        </p:nvSpPr>
        <p:spPr>
          <a:xfrm>
            <a:off x="6400605" y="1935101"/>
            <a:ext cx="1311340" cy="215444"/>
          </a:xfrm>
          <a:prstGeom prst="rect">
            <a:avLst/>
          </a:prstGeom>
          <a:solidFill>
            <a:srgbClr val="B73720"/>
          </a:solidFill>
        </p:spPr>
        <p:txBody>
          <a:bodyPr wrap="square" lIns="0" tIns="0" rIns="0" bIns="0" rtlCol="0">
            <a:spAutoFit/>
          </a:bodyPr>
          <a:lstStyle/>
          <a:p>
            <a:pPr algn="ctr"/>
            <a:r>
              <a:rPr lang="fr-FR" sz="1400" b="1" dirty="0">
                <a:solidFill>
                  <a:schemeClr val="bg1"/>
                </a:solidFill>
                <a:cs typeface="Univers LT Std 45 Light"/>
              </a:rPr>
              <a:t>Des outils</a:t>
            </a:r>
          </a:p>
        </p:txBody>
      </p:sp>
      <p:sp>
        <p:nvSpPr>
          <p:cNvPr id="118" name="Rectangle : coins arrondis 117">
            <a:extLst>
              <a:ext uri="{FF2B5EF4-FFF2-40B4-BE49-F238E27FC236}">
                <a16:creationId xmlns:a16="http://schemas.microsoft.com/office/drawing/2014/main" id="{E3F2AB06-B7DB-456F-BDBF-AC21A8A20D1E}"/>
              </a:ext>
            </a:extLst>
          </p:cNvPr>
          <p:cNvSpPr/>
          <p:nvPr/>
        </p:nvSpPr>
        <p:spPr>
          <a:xfrm>
            <a:off x="5472959" y="5707681"/>
            <a:ext cx="3240358" cy="622347"/>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Animation et mise en réseau </a:t>
            </a:r>
            <a:r>
              <a:rPr lang="fr-FR" sz="1200" dirty="0">
                <a:solidFill>
                  <a:schemeClr val="tx1"/>
                </a:solidFill>
              </a:rPr>
              <a:t>(temps de rencontre : </a:t>
            </a:r>
            <a:r>
              <a:rPr lang="fr-FR" sz="1200" i="1" dirty="0">
                <a:solidFill>
                  <a:schemeClr val="tx1"/>
                </a:solidFill>
              </a:rPr>
              <a:t>Forums des synergies de la culture en 2019, La Belle Rencontre en 2020</a:t>
            </a:r>
          </a:p>
        </p:txBody>
      </p:sp>
      <p:sp>
        <p:nvSpPr>
          <p:cNvPr id="120" name="Rectangle : coins arrondis 119">
            <a:extLst>
              <a:ext uri="{FF2B5EF4-FFF2-40B4-BE49-F238E27FC236}">
                <a16:creationId xmlns:a16="http://schemas.microsoft.com/office/drawing/2014/main" id="{B4BAF433-B7D9-4110-B881-80FD63355AD7}"/>
              </a:ext>
            </a:extLst>
          </p:cNvPr>
          <p:cNvSpPr/>
          <p:nvPr/>
        </p:nvSpPr>
        <p:spPr>
          <a:xfrm>
            <a:off x="5446761" y="2348880"/>
            <a:ext cx="3266556" cy="974199"/>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Des plans stratégiques </a:t>
            </a:r>
            <a:r>
              <a:rPr lang="fr-FR" sz="1200" dirty="0">
                <a:solidFill>
                  <a:schemeClr val="tx1"/>
                </a:solidFill>
              </a:rPr>
              <a:t>:  SDEA, PDLP, </a:t>
            </a:r>
            <a:r>
              <a:rPr lang="fr-FR" sz="1200" b="1" dirty="0">
                <a:solidFill>
                  <a:schemeClr val="tx1"/>
                </a:solidFill>
              </a:rPr>
              <a:t> </a:t>
            </a:r>
            <a:r>
              <a:rPr lang="fr-FR" sz="1200" dirty="0">
                <a:solidFill>
                  <a:schemeClr val="tx1"/>
                </a:solidFill>
              </a:rPr>
              <a:t>projet scientifique et culturel</a:t>
            </a:r>
            <a:r>
              <a:rPr lang="fr-FR" sz="1200" b="1" dirty="0">
                <a:solidFill>
                  <a:schemeClr val="tx1"/>
                </a:solidFill>
              </a:rPr>
              <a:t> </a:t>
            </a:r>
            <a:r>
              <a:rPr lang="fr-FR" sz="1200" dirty="0">
                <a:solidFill>
                  <a:schemeClr val="tx1"/>
                </a:solidFill>
              </a:rPr>
              <a:t>pour structurer l’action des services.</a:t>
            </a:r>
            <a:r>
              <a:rPr lang="fr-FR" sz="1200" b="1" dirty="0">
                <a:solidFill>
                  <a:schemeClr val="tx1"/>
                </a:solidFill>
              </a:rPr>
              <a:t> Soutien financier ou en ingénierie relatif à ces plans</a:t>
            </a:r>
          </a:p>
        </p:txBody>
      </p:sp>
      <p:sp>
        <p:nvSpPr>
          <p:cNvPr id="40" name="Rectangle : coins arrondis 39">
            <a:extLst>
              <a:ext uri="{FF2B5EF4-FFF2-40B4-BE49-F238E27FC236}">
                <a16:creationId xmlns:a16="http://schemas.microsoft.com/office/drawing/2014/main" id="{FFA40428-D3A6-4460-AD6D-B9696058F18F}"/>
              </a:ext>
            </a:extLst>
          </p:cNvPr>
          <p:cNvSpPr/>
          <p:nvPr/>
        </p:nvSpPr>
        <p:spPr>
          <a:xfrm>
            <a:off x="5472959" y="3540947"/>
            <a:ext cx="3240358" cy="794315"/>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Aides départementales </a:t>
            </a:r>
            <a:r>
              <a:rPr lang="fr-FR" sz="1200" dirty="0">
                <a:solidFill>
                  <a:schemeClr val="tx1"/>
                </a:solidFill>
              </a:rPr>
              <a:t>pour les collectivités, acteurs culturels (associations, artistes professionnels, artistes amateurs, équipements)</a:t>
            </a:r>
            <a:endParaRPr lang="fr-FR" sz="1200" i="1" dirty="0">
              <a:solidFill>
                <a:schemeClr val="tx1"/>
              </a:solidFill>
            </a:endParaRPr>
          </a:p>
        </p:txBody>
      </p:sp>
      <p:sp>
        <p:nvSpPr>
          <p:cNvPr id="49" name="Rectangle : coins arrondis 48">
            <a:extLst>
              <a:ext uri="{FF2B5EF4-FFF2-40B4-BE49-F238E27FC236}">
                <a16:creationId xmlns:a16="http://schemas.microsoft.com/office/drawing/2014/main" id="{8B3B1A1E-37AF-474B-BED6-E0A0B93BF863}"/>
              </a:ext>
            </a:extLst>
          </p:cNvPr>
          <p:cNvSpPr/>
          <p:nvPr/>
        </p:nvSpPr>
        <p:spPr>
          <a:xfrm>
            <a:off x="5472959" y="4529481"/>
            <a:ext cx="3240358" cy="982954"/>
          </a:xfrm>
          <a:prstGeom prst="roundRect">
            <a:avLst/>
          </a:prstGeom>
          <a:solidFill>
            <a:srgbClr val="D9D9D9">
              <a:alpha val="29020"/>
            </a:srgbClr>
          </a:solidFill>
          <a:ln>
            <a:solidFill>
              <a:srgbClr val="D3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Conventionnements &amp; partenariats en place, </a:t>
            </a:r>
            <a:r>
              <a:rPr lang="fr-FR" sz="1200" dirty="0">
                <a:solidFill>
                  <a:schemeClr val="tx1"/>
                </a:solidFill>
              </a:rPr>
              <a:t>notamment pour des projets de valorisation et de médiation, des projets transversaux ou en direction de publics spécifiques </a:t>
            </a:r>
            <a:r>
              <a:rPr lang="fr-FR" sz="1200" b="1" dirty="0">
                <a:solidFill>
                  <a:schemeClr val="tx1"/>
                </a:solidFill>
              </a:rPr>
              <a:t> </a:t>
            </a:r>
            <a:endParaRPr lang="fr-FR" sz="1200" i="1" dirty="0">
              <a:solidFill>
                <a:schemeClr val="tx1"/>
              </a:solidFill>
            </a:endParaRPr>
          </a:p>
        </p:txBody>
      </p:sp>
      <p:cxnSp>
        <p:nvCxnSpPr>
          <p:cNvPr id="25" name="Connecteur droit 24">
            <a:extLst>
              <a:ext uri="{FF2B5EF4-FFF2-40B4-BE49-F238E27FC236}">
                <a16:creationId xmlns:a16="http://schemas.microsoft.com/office/drawing/2014/main" id="{8139664A-DC29-4113-BD55-E6F741F1812F}"/>
              </a:ext>
            </a:extLst>
          </p:cNvPr>
          <p:cNvCxnSpPr>
            <a:cxnSpLocks/>
            <a:stCxn id="39" idx="3"/>
            <a:endCxn id="120" idx="1"/>
          </p:cNvCxnSpPr>
          <p:nvPr/>
        </p:nvCxnSpPr>
        <p:spPr>
          <a:xfrm flipV="1">
            <a:off x="4909472" y="2835980"/>
            <a:ext cx="537289" cy="82299"/>
          </a:xfrm>
          <a:prstGeom prst="line">
            <a:avLst/>
          </a:prstGeom>
        </p:spPr>
        <p:style>
          <a:lnRef idx="1">
            <a:schemeClr val="accent2"/>
          </a:lnRef>
          <a:fillRef idx="0">
            <a:schemeClr val="accent2"/>
          </a:fillRef>
          <a:effectRef idx="0">
            <a:schemeClr val="accent2"/>
          </a:effectRef>
          <a:fontRef idx="minor">
            <a:schemeClr val="tx1"/>
          </a:fontRef>
        </p:style>
      </p:cxnSp>
      <p:cxnSp>
        <p:nvCxnSpPr>
          <p:cNvPr id="28" name="Connecteur droit 27">
            <a:extLst>
              <a:ext uri="{FF2B5EF4-FFF2-40B4-BE49-F238E27FC236}">
                <a16:creationId xmlns:a16="http://schemas.microsoft.com/office/drawing/2014/main" id="{27E0F6F2-BE59-4647-B484-36B888290476}"/>
              </a:ext>
            </a:extLst>
          </p:cNvPr>
          <p:cNvCxnSpPr>
            <a:cxnSpLocks/>
            <a:stCxn id="39" idx="3"/>
            <a:endCxn id="49" idx="1"/>
          </p:cNvCxnSpPr>
          <p:nvPr/>
        </p:nvCxnSpPr>
        <p:spPr>
          <a:xfrm>
            <a:off x="4909472" y="2918279"/>
            <a:ext cx="563487" cy="2102679"/>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Connecteur droit 29">
            <a:extLst>
              <a:ext uri="{FF2B5EF4-FFF2-40B4-BE49-F238E27FC236}">
                <a16:creationId xmlns:a16="http://schemas.microsoft.com/office/drawing/2014/main" id="{3CEBBCDA-DEE6-4568-B517-910C811AF82A}"/>
              </a:ext>
            </a:extLst>
          </p:cNvPr>
          <p:cNvCxnSpPr>
            <a:cxnSpLocks/>
            <a:stCxn id="39" idx="3"/>
            <a:endCxn id="40" idx="1"/>
          </p:cNvCxnSpPr>
          <p:nvPr/>
        </p:nvCxnSpPr>
        <p:spPr>
          <a:xfrm>
            <a:off x="4909472" y="2918279"/>
            <a:ext cx="563487" cy="1019826"/>
          </a:xfrm>
          <a:prstGeom prst="line">
            <a:avLst/>
          </a:prstGeom>
        </p:spPr>
        <p:style>
          <a:lnRef idx="1">
            <a:schemeClr val="accent2"/>
          </a:lnRef>
          <a:fillRef idx="0">
            <a:schemeClr val="accent2"/>
          </a:fillRef>
          <a:effectRef idx="0">
            <a:schemeClr val="accent2"/>
          </a:effectRef>
          <a:fontRef idx="minor">
            <a:schemeClr val="tx1"/>
          </a:fontRef>
        </p:style>
      </p:cxnSp>
      <p:cxnSp>
        <p:nvCxnSpPr>
          <p:cNvPr id="55" name="Connecteur droit 54">
            <a:extLst>
              <a:ext uri="{FF2B5EF4-FFF2-40B4-BE49-F238E27FC236}">
                <a16:creationId xmlns:a16="http://schemas.microsoft.com/office/drawing/2014/main" id="{54472B95-AB3C-4D2B-8165-C717B915D0B1}"/>
              </a:ext>
            </a:extLst>
          </p:cNvPr>
          <p:cNvCxnSpPr>
            <a:cxnSpLocks/>
            <a:stCxn id="39" idx="3"/>
            <a:endCxn id="118" idx="1"/>
          </p:cNvCxnSpPr>
          <p:nvPr/>
        </p:nvCxnSpPr>
        <p:spPr>
          <a:xfrm>
            <a:off x="4909472" y="2918279"/>
            <a:ext cx="563487" cy="3100576"/>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Connecteur droit 56">
            <a:extLst>
              <a:ext uri="{FF2B5EF4-FFF2-40B4-BE49-F238E27FC236}">
                <a16:creationId xmlns:a16="http://schemas.microsoft.com/office/drawing/2014/main" id="{B6F3F71F-FF4C-4061-AF04-6E3BEFB86FAB}"/>
              </a:ext>
            </a:extLst>
          </p:cNvPr>
          <p:cNvCxnSpPr>
            <a:cxnSpLocks/>
            <a:stCxn id="41" idx="3"/>
            <a:endCxn id="118" idx="1"/>
          </p:cNvCxnSpPr>
          <p:nvPr/>
        </p:nvCxnSpPr>
        <p:spPr>
          <a:xfrm>
            <a:off x="4909472" y="4196790"/>
            <a:ext cx="563487" cy="1822065"/>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Connecteur droit 59">
            <a:extLst>
              <a:ext uri="{FF2B5EF4-FFF2-40B4-BE49-F238E27FC236}">
                <a16:creationId xmlns:a16="http://schemas.microsoft.com/office/drawing/2014/main" id="{499B2D6F-1891-4FE3-A2A8-FCF6D938A8BD}"/>
              </a:ext>
            </a:extLst>
          </p:cNvPr>
          <p:cNvCxnSpPr>
            <a:cxnSpLocks/>
            <a:stCxn id="41" idx="3"/>
            <a:endCxn id="49" idx="1"/>
          </p:cNvCxnSpPr>
          <p:nvPr/>
        </p:nvCxnSpPr>
        <p:spPr>
          <a:xfrm>
            <a:off x="4909472" y="4196790"/>
            <a:ext cx="563487" cy="824168"/>
          </a:xfrm>
          <a:prstGeom prst="line">
            <a:avLst/>
          </a:prstGeom>
        </p:spPr>
        <p:style>
          <a:lnRef idx="1">
            <a:schemeClr val="accent2"/>
          </a:lnRef>
          <a:fillRef idx="0">
            <a:schemeClr val="accent2"/>
          </a:fillRef>
          <a:effectRef idx="0">
            <a:schemeClr val="accent2"/>
          </a:effectRef>
          <a:fontRef idx="minor">
            <a:schemeClr val="tx1"/>
          </a:fontRef>
        </p:style>
      </p:cxnSp>
      <p:cxnSp>
        <p:nvCxnSpPr>
          <p:cNvPr id="63" name="Connecteur droit 62">
            <a:extLst>
              <a:ext uri="{FF2B5EF4-FFF2-40B4-BE49-F238E27FC236}">
                <a16:creationId xmlns:a16="http://schemas.microsoft.com/office/drawing/2014/main" id="{52B86B24-4788-4264-84F2-92E997E8E9C8}"/>
              </a:ext>
            </a:extLst>
          </p:cNvPr>
          <p:cNvCxnSpPr>
            <a:cxnSpLocks/>
            <a:stCxn id="41" idx="3"/>
            <a:endCxn id="120" idx="1"/>
          </p:cNvCxnSpPr>
          <p:nvPr/>
        </p:nvCxnSpPr>
        <p:spPr>
          <a:xfrm flipV="1">
            <a:off x="4909472" y="2835980"/>
            <a:ext cx="537289" cy="1360810"/>
          </a:xfrm>
          <a:prstGeom prst="line">
            <a:avLst/>
          </a:prstGeom>
        </p:spPr>
        <p:style>
          <a:lnRef idx="1">
            <a:schemeClr val="accent2"/>
          </a:lnRef>
          <a:fillRef idx="0">
            <a:schemeClr val="accent2"/>
          </a:fillRef>
          <a:effectRef idx="0">
            <a:schemeClr val="accent2"/>
          </a:effectRef>
          <a:fontRef idx="minor">
            <a:schemeClr val="tx1"/>
          </a:fontRef>
        </p:style>
      </p:cxnSp>
      <p:cxnSp>
        <p:nvCxnSpPr>
          <p:cNvPr id="66" name="Connecteur droit 65">
            <a:extLst>
              <a:ext uri="{FF2B5EF4-FFF2-40B4-BE49-F238E27FC236}">
                <a16:creationId xmlns:a16="http://schemas.microsoft.com/office/drawing/2014/main" id="{CD5E6D91-580E-49A7-9BE8-646A8892829E}"/>
              </a:ext>
            </a:extLst>
          </p:cNvPr>
          <p:cNvCxnSpPr>
            <a:cxnSpLocks/>
            <a:stCxn id="44" idx="3"/>
            <a:endCxn id="120" idx="1"/>
          </p:cNvCxnSpPr>
          <p:nvPr/>
        </p:nvCxnSpPr>
        <p:spPr>
          <a:xfrm flipV="1">
            <a:off x="4909472" y="2835980"/>
            <a:ext cx="537289" cy="2691328"/>
          </a:xfrm>
          <a:prstGeom prst="line">
            <a:avLst/>
          </a:prstGeom>
        </p:spPr>
        <p:style>
          <a:lnRef idx="1">
            <a:schemeClr val="accent2"/>
          </a:lnRef>
          <a:fillRef idx="0">
            <a:schemeClr val="accent2"/>
          </a:fillRef>
          <a:effectRef idx="0">
            <a:schemeClr val="accent2"/>
          </a:effectRef>
          <a:fontRef idx="minor">
            <a:schemeClr val="tx1"/>
          </a:fontRef>
        </p:style>
      </p:cxnSp>
      <p:cxnSp>
        <p:nvCxnSpPr>
          <p:cNvPr id="68" name="Connecteur droit 67">
            <a:extLst>
              <a:ext uri="{FF2B5EF4-FFF2-40B4-BE49-F238E27FC236}">
                <a16:creationId xmlns:a16="http://schemas.microsoft.com/office/drawing/2014/main" id="{EF9CCA82-229B-4F51-A11D-EDF9B3D1144D}"/>
              </a:ext>
            </a:extLst>
          </p:cNvPr>
          <p:cNvCxnSpPr>
            <a:cxnSpLocks/>
            <a:stCxn id="44" idx="3"/>
            <a:endCxn id="118" idx="1"/>
          </p:cNvCxnSpPr>
          <p:nvPr/>
        </p:nvCxnSpPr>
        <p:spPr>
          <a:xfrm>
            <a:off x="4909472" y="5527308"/>
            <a:ext cx="563487" cy="491547"/>
          </a:xfrm>
          <a:prstGeom prst="line">
            <a:avLst/>
          </a:prstGeom>
        </p:spPr>
        <p:style>
          <a:lnRef idx="1">
            <a:schemeClr val="accent2"/>
          </a:lnRef>
          <a:fillRef idx="0">
            <a:schemeClr val="accent2"/>
          </a:fillRef>
          <a:effectRef idx="0">
            <a:schemeClr val="accent2"/>
          </a:effectRef>
          <a:fontRef idx="minor">
            <a:schemeClr val="tx1"/>
          </a:fontRef>
        </p:style>
      </p:cxnSp>
      <p:sp>
        <p:nvSpPr>
          <p:cNvPr id="27" name="Rectangle : coins arrondis 26">
            <a:extLst>
              <a:ext uri="{FF2B5EF4-FFF2-40B4-BE49-F238E27FC236}">
                <a16:creationId xmlns:a16="http://schemas.microsoft.com/office/drawing/2014/main" id="{6F5E578A-BFB7-476E-85B5-4533A2C2CC45}"/>
              </a:ext>
            </a:extLst>
          </p:cNvPr>
          <p:cNvSpPr/>
          <p:nvPr/>
        </p:nvSpPr>
        <p:spPr>
          <a:xfrm>
            <a:off x="410472" y="5377652"/>
            <a:ext cx="1521712" cy="1147692"/>
          </a:xfrm>
          <a:prstGeom prst="roundRect">
            <a:avLst/>
          </a:prstGeom>
          <a:solidFill>
            <a:srgbClr val="D9D9D9">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Volonté d’intégrer la question de la responsabilité environnementale</a:t>
            </a:r>
          </a:p>
        </p:txBody>
      </p:sp>
      <p:sp>
        <p:nvSpPr>
          <p:cNvPr id="17" name="Signe Plus 16">
            <a:extLst>
              <a:ext uri="{FF2B5EF4-FFF2-40B4-BE49-F238E27FC236}">
                <a16:creationId xmlns:a16="http://schemas.microsoft.com/office/drawing/2014/main" id="{C3F5CCD0-CDCA-407C-8D63-B7E9E6AA9015}"/>
              </a:ext>
            </a:extLst>
          </p:cNvPr>
          <p:cNvSpPr/>
          <p:nvPr/>
        </p:nvSpPr>
        <p:spPr>
          <a:xfrm>
            <a:off x="248708" y="5380383"/>
            <a:ext cx="323528" cy="292829"/>
          </a:xfrm>
          <a:prstGeom prst="mathPlus">
            <a:avLst/>
          </a:prstGeom>
          <a:solidFill>
            <a:srgbClr val="8483B9"/>
          </a:solidFill>
          <a:ln>
            <a:solidFill>
              <a:srgbClr val="848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4049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2348880"/>
            <a:ext cx="8229600" cy="4140460"/>
          </a:xfrm>
        </p:spPr>
        <p:txBody>
          <a:bodyPr/>
          <a:lstStyle/>
          <a:p>
            <a:pPr marL="0" indent="0" algn="ctr">
              <a:spcBef>
                <a:spcPts val="1200"/>
              </a:spcBef>
              <a:buNone/>
            </a:pPr>
            <a:r>
              <a:rPr lang="fr-FR" b="1" dirty="0"/>
              <a:t>Premiers échanges sur les grands enjeux pour le nouveau schéma </a:t>
            </a:r>
            <a:r>
              <a:rPr lang="fr-FR" sz="2800" b="1" i="1" dirty="0"/>
              <a:t>(non exhaustives)</a:t>
            </a:r>
          </a:p>
          <a:p>
            <a:pPr marL="0" indent="0" algn="ctr">
              <a:buNone/>
            </a:pPr>
            <a:endParaRPr lang="fr-FR" b="1" dirty="0"/>
          </a:p>
        </p:txBody>
      </p:sp>
    </p:spTree>
    <p:extLst>
      <p:ext uri="{BB962C8B-B14F-4D97-AF65-F5344CB8AC3E}">
        <p14:creationId xmlns:p14="http://schemas.microsoft.com/office/powerpoint/2010/main" val="10520898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yjz.AVqYToOQswxvGU.5hg"/>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3ABB14C094C64ABFB2C782177ED1F4" ma:contentTypeVersion="16" ma:contentTypeDescription="Create a new document." ma:contentTypeScope="" ma:versionID="0e3178067acb7fb24b5698608e0ca4cf">
  <xsd:schema xmlns:xsd="http://www.w3.org/2001/XMLSchema" xmlns:xs="http://www.w3.org/2001/XMLSchema" xmlns:p="http://schemas.microsoft.com/office/2006/metadata/properties" xmlns:ns2="6975fa19-26cc-4e0d-b9fe-5edf9f718ddd" xmlns:ns3="57fdb996-855c-49e9-96c9-cc6abaeef4de" xmlns:ns4="4243d5be-521d-4052-81ca-f0f31ea6f2da" targetNamespace="http://schemas.microsoft.com/office/2006/metadata/properties" ma:root="true" ma:fieldsID="7742abc1d45e4afba05413916b3c99a1" ns2:_="" ns3:_="" ns4:_="">
    <xsd:import namespace="6975fa19-26cc-4e0d-b9fe-5edf9f718ddd"/>
    <xsd:import namespace="57fdb996-855c-49e9-96c9-cc6abaeef4de"/>
    <xsd:import namespace="4243d5be-521d-4052-81ca-f0f31ea6f2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75fa19-26cc-4e0d-b9fe-5edf9f718d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83d318-f35c-4577-94aa-4c8e836d27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fdb996-855c-49e9-96c9-cc6abaeef4d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43d5be-521d-4052-81ca-f0f31ea6f2d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b2953d-378a-44f8-947a-2946b2144955}" ma:internalName="TaxCatchAll" ma:showField="CatchAllData" ma:web="57fdb996-855c-49e9-96c9-cc6abaeef4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2E94C2-80C3-4B83-8F95-8C00F347A2B6}">
  <ds:schemaRefs>
    <ds:schemaRef ds:uri="http://schemas.microsoft.com/sharepoint/v3/contenttype/forms"/>
  </ds:schemaRefs>
</ds:datastoreItem>
</file>

<file path=customXml/itemProps2.xml><?xml version="1.0" encoding="utf-8"?>
<ds:datastoreItem xmlns:ds="http://schemas.openxmlformats.org/officeDocument/2006/customXml" ds:itemID="{AA81FBA7-370E-4F7E-8BF8-F852382D42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75fa19-26cc-4e0d-b9fe-5edf9f718ddd"/>
    <ds:schemaRef ds:uri="57fdb996-855c-49e9-96c9-cc6abaeef4de"/>
    <ds:schemaRef ds:uri="4243d5be-521d-4052-81ca-f0f31ea6f2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10083</TotalTime>
  <Words>2676</Words>
  <Application>Microsoft Office PowerPoint</Application>
  <PresentationFormat>Affichage à l'écran (4:3)</PresentationFormat>
  <Paragraphs>296</Paragraphs>
  <Slides>24</Slides>
  <Notes>13</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36" baseType="lpstr">
      <vt:lpstr>Arial</vt:lpstr>
      <vt:lpstr>Calibri</vt:lpstr>
      <vt:lpstr>Courier New</vt:lpstr>
      <vt:lpstr>KPMG Extralight</vt:lpstr>
      <vt:lpstr>sourcesanspro</vt:lpstr>
      <vt:lpstr>Univers 45 Light</vt:lpstr>
      <vt:lpstr>Univers for KPMG</vt:lpstr>
      <vt:lpstr>Univers LT Std 45 Light</vt:lpstr>
      <vt:lpstr>Wingdings</vt:lpstr>
      <vt:lpstr>Wingdings 2</vt:lpstr>
      <vt:lpstr>Thème Office</vt:lpstr>
      <vt:lpstr>Diapositive think-cell</vt:lpstr>
      <vt:lpstr>  Schéma culture du Département des Hautes-Alpes</vt:lpstr>
      <vt:lpstr>Présentation PowerPoint</vt:lpstr>
      <vt:lpstr>Qui sommes-nous ?</vt:lpstr>
      <vt:lpstr>L’équipe qui vous est proposée</vt:lpstr>
      <vt:lpstr>Présentation PowerPoint</vt:lpstr>
      <vt:lpstr>Modalités de gouvernance du projet</vt:lpstr>
      <vt:lpstr>Vue globale de la méthodologie</vt:lpstr>
      <vt:lpstr>Le cadre général de la politique culturelle :   la politique culturelle 2018 - 2022</vt:lpstr>
      <vt:lpstr>Présentation PowerPoint</vt:lpstr>
      <vt:lpstr>Les enjeux qui entourent la lecture publique</vt:lpstr>
      <vt:lpstr>Les enjeux qui entourent l’enseignement artistique et culturel </vt:lpstr>
      <vt:lpstr>Les enjeux qui entourent le patrimoine</vt:lpstr>
      <vt:lpstr>Les enjeux qui entourent la création </vt:lpstr>
      <vt:lpstr>Les enjeux de contractualisation avec les territoires</vt:lpstr>
      <vt:lpstr>Rappel de l’architecture du précédent schéma culture 2018-2021 </vt:lpstr>
      <vt:lpstr>Présentation PowerPoint</vt:lpstr>
      <vt:lpstr>Présentation PowerPoint</vt:lpstr>
      <vt:lpstr>Activité 1 : Ce que le précédent schéma culture a généré </vt:lpstr>
      <vt:lpstr>Activité 1 : Ce que le précédent schéma culture a généré </vt:lpstr>
      <vt:lpstr>Présentation PowerPoint</vt:lpstr>
      <vt:lpstr>Présentation PowerPoint</vt:lpstr>
      <vt:lpstr>Présentation PowerPoint</vt:lpstr>
      <vt:lpstr>Prochaines étapes</vt:lpstr>
      <vt:lpstr>Vos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MALLERET</dc:creator>
  <cp:lastModifiedBy>PEYRON Virginie</cp:lastModifiedBy>
  <cp:revision>815</cp:revision>
  <cp:lastPrinted>2022-07-18T08:34:43Z</cp:lastPrinted>
  <dcterms:created xsi:type="dcterms:W3CDTF">2014-04-07T14:39:14Z</dcterms:created>
  <dcterms:modified xsi:type="dcterms:W3CDTF">2022-07-18T08:37:20Z</dcterms:modified>
</cp:coreProperties>
</file>